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341" r:id="rId4"/>
    <p:sldId id="342" r:id="rId5"/>
    <p:sldId id="343" r:id="rId6"/>
    <p:sldId id="344" r:id="rId7"/>
    <p:sldId id="258" r:id="rId8"/>
    <p:sldId id="259" r:id="rId9"/>
    <p:sldId id="260" r:id="rId10"/>
    <p:sldId id="261" r:id="rId11"/>
    <p:sldId id="299" r:id="rId12"/>
    <p:sldId id="262" r:id="rId13"/>
    <p:sldId id="263" r:id="rId14"/>
    <p:sldId id="264" r:id="rId15"/>
    <p:sldId id="265" r:id="rId16"/>
    <p:sldId id="327" r:id="rId17"/>
    <p:sldId id="328" r:id="rId18"/>
    <p:sldId id="267" r:id="rId19"/>
    <p:sldId id="270" r:id="rId20"/>
    <p:sldId id="300" r:id="rId21"/>
    <p:sldId id="301" r:id="rId22"/>
    <p:sldId id="271" r:id="rId23"/>
    <p:sldId id="272" r:id="rId24"/>
    <p:sldId id="273" r:id="rId25"/>
    <p:sldId id="274" r:id="rId26"/>
    <p:sldId id="275" r:id="rId27"/>
    <p:sldId id="302" r:id="rId28"/>
    <p:sldId id="303" r:id="rId29"/>
    <p:sldId id="329" r:id="rId30"/>
    <p:sldId id="330" r:id="rId31"/>
    <p:sldId id="276" r:id="rId32"/>
    <p:sldId id="304" r:id="rId33"/>
    <p:sldId id="331" r:id="rId34"/>
    <p:sldId id="332" r:id="rId35"/>
    <p:sldId id="333" r:id="rId36"/>
    <p:sldId id="334" r:id="rId37"/>
    <p:sldId id="315" r:id="rId38"/>
    <p:sldId id="316" r:id="rId39"/>
    <p:sldId id="317" r:id="rId40"/>
    <p:sldId id="338" r:id="rId41"/>
    <p:sldId id="339" r:id="rId42"/>
    <p:sldId id="345" r:id="rId43"/>
    <p:sldId id="335" r:id="rId44"/>
    <p:sldId id="336" r:id="rId45"/>
    <p:sldId id="337" r:id="rId46"/>
    <p:sldId id="340" r:id="rId4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85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01/04/2014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948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01/04/2014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32222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01/04/2014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40814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01/04/2014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52174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446775-2C8E-40B9-8599-4644E352C8CC}" type="datetimeFigureOut">
              <a:rPr lang="it-IT" smtClean="0"/>
              <a:t>01/04/2014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3338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446775-2C8E-40B9-8599-4644E352C8CC}" type="datetimeFigureOut">
              <a:rPr lang="it-IT" smtClean="0"/>
              <a:t>01/04/2014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78155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446775-2C8E-40B9-8599-4644E352C8CC}" type="datetimeFigureOut">
              <a:rPr lang="it-IT" smtClean="0"/>
              <a:t>01/04/2014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0964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446775-2C8E-40B9-8599-4644E352C8CC}" type="datetimeFigureOut">
              <a:rPr lang="it-IT" smtClean="0"/>
              <a:t>01/04/2014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71644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446775-2C8E-40B9-8599-4644E352C8CC}" type="datetimeFigureOut">
              <a:rPr lang="it-IT" smtClean="0"/>
              <a:t>01/04/2014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0026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01/04/2014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6455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01/04/2014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298561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46775-2C8E-40B9-8599-4644E352C8CC}" type="datetimeFigureOut">
              <a:rPr lang="it-IT" smtClean="0"/>
              <a:t>01/04/2014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4E24E-8EB4-4AA1-A935-13662449C9D5}" type="slidenum">
              <a:rPr lang="it-IT" smtClean="0"/>
              <a:t>‹N›</a:t>
            </a:fld>
            <a:endParaRPr lang="it-IT"/>
          </a:p>
        </p:txBody>
      </p:sp>
    </p:spTree>
    <p:extLst>
      <p:ext uri="{BB962C8B-B14F-4D97-AF65-F5344CB8AC3E}">
        <p14:creationId xmlns:p14="http://schemas.microsoft.com/office/powerpoint/2010/main" val="386888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rgbClr val="FF0000"/>
                </a:solidFill>
                <a:effectLst>
                  <a:outerShdw blurRad="38100" dist="38100" dir="2700000" algn="tl">
                    <a:srgbClr val="000000">
                      <a:alpha val="43137"/>
                    </a:srgbClr>
                  </a:outerShdw>
                </a:effectLst>
              </a:rPr>
              <a:t>La tutela dall’inquinamento atmosferico</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053536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674 </a:t>
            </a:r>
            <a:r>
              <a:rPr lang="it-IT" sz="3200" dirty="0" smtClean="0">
                <a:solidFill>
                  <a:srgbClr val="FF0000"/>
                </a:solidFill>
                <a:effectLst>
                  <a:outerShdw blurRad="38100" dist="38100" dir="2700000" algn="tl">
                    <a:srgbClr val="000000">
                      <a:alpha val="43137"/>
                    </a:srgbClr>
                  </a:outerShdw>
                </a:effectLst>
              </a:rPr>
              <a:t>c.p.</a:t>
            </a:r>
            <a:endParaRPr lang="it-IT" sz="3200" dirty="0">
              <a:solidFill>
                <a:srgbClr val="FF000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1"/>
          </p:nvPr>
        </p:nvSpPr>
        <p:spPr/>
        <p:txBody>
          <a:bodyPr/>
          <a:lstStyle/>
          <a:p>
            <a:pPr marL="0" indent="0" algn="just">
              <a:lnSpc>
                <a:spcPct val="90000"/>
              </a:lnSpc>
              <a:buFontTx/>
              <a:buNone/>
            </a:pPr>
            <a:r>
              <a:rPr lang="it-IT" sz="2400" dirty="0"/>
              <a:t>Una diversa forma di tutela è assicurata a livello </a:t>
            </a:r>
            <a:r>
              <a:rPr lang="it-IT" sz="2400" dirty="0" err="1"/>
              <a:t>codicistico</a:t>
            </a:r>
            <a:r>
              <a:rPr lang="it-IT" sz="2400" dirty="0"/>
              <a:t> dall’</a:t>
            </a:r>
            <a:r>
              <a:rPr lang="it-IT" sz="2400" dirty="0">
                <a:solidFill>
                  <a:srgbClr val="FF0000"/>
                </a:solidFill>
              </a:rPr>
              <a:t>art. 674 </a:t>
            </a:r>
            <a:r>
              <a:rPr lang="it-IT" sz="2400" dirty="0" smtClean="0">
                <a:solidFill>
                  <a:srgbClr val="FF0000"/>
                </a:solidFill>
              </a:rPr>
              <a:t>codice penale</a:t>
            </a:r>
            <a:r>
              <a:rPr lang="it-IT" sz="2400" dirty="0" smtClean="0"/>
              <a:t> </a:t>
            </a:r>
            <a:r>
              <a:rPr lang="it-IT" sz="2400" dirty="0"/>
              <a:t>intitolato </a:t>
            </a:r>
            <a:r>
              <a:rPr lang="it-IT" sz="2400" dirty="0">
                <a:solidFill>
                  <a:srgbClr val="FF0000"/>
                </a:solidFill>
              </a:rPr>
              <a:t>“Getto pericolo di </a:t>
            </a:r>
            <a:r>
              <a:rPr lang="it-IT" sz="2400" dirty="0" smtClean="0">
                <a:solidFill>
                  <a:srgbClr val="FF0000"/>
                </a:solidFill>
              </a:rPr>
              <a:t>cose”</a:t>
            </a:r>
            <a:r>
              <a:rPr lang="it-IT" sz="2400" dirty="0" smtClean="0"/>
              <a:t>. Si tratta di una contravvenzione che punisce </a:t>
            </a:r>
            <a:r>
              <a:rPr lang="it-IT" sz="2400" dirty="0"/>
              <a:t>chi provoca emissioni di gas , vapori o fumo che possano offendere, imbrattare o molestare persone</a:t>
            </a:r>
            <a:r>
              <a:rPr lang="it-IT" sz="2400" dirty="0" smtClean="0"/>
              <a:t>.</a:t>
            </a:r>
          </a:p>
          <a:p>
            <a:pPr marL="0" indent="0" algn="just">
              <a:lnSpc>
                <a:spcPct val="90000"/>
              </a:lnSpc>
              <a:buFontTx/>
              <a:buNone/>
            </a:pPr>
            <a:endParaRPr lang="it-IT" sz="2400" dirty="0"/>
          </a:p>
          <a:p>
            <a:pPr marL="0" indent="0" algn="just">
              <a:lnSpc>
                <a:spcPct val="90000"/>
              </a:lnSpc>
              <a:buNone/>
            </a:pPr>
            <a:r>
              <a:rPr lang="it-IT" sz="2400" dirty="0" smtClean="0"/>
              <a:t>«</a:t>
            </a:r>
            <a:r>
              <a:rPr lang="it-IT" sz="2400" i="1" dirty="0" smtClean="0"/>
              <a:t>Chiunque getta o versa, in un luogo di pubblico transito o in un luogo privato ma di comune o di altrui uso, cose atte a offendere o imbrattare o molestare persone, ovvero, nei casi non consentiti dalla legge, provoca emissioni di gas, di vapori o di fumo, atti a cagionare tali effetti, è punito con l'arresto fino a un mese o con l'ammenda fino a euro 206</a:t>
            </a:r>
            <a:r>
              <a:rPr lang="it-IT" sz="2400" dirty="0" smtClean="0"/>
              <a:t>».</a:t>
            </a:r>
          </a:p>
          <a:p>
            <a:pPr marL="0" indent="0" algn="just">
              <a:lnSpc>
                <a:spcPct val="90000"/>
              </a:lnSpc>
              <a:buFontTx/>
              <a:buNone/>
            </a:pPr>
            <a:endParaRPr lang="it-IT" sz="2400" dirty="0"/>
          </a:p>
        </p:txBody>
      </p:sp>
    </p:spTree>
    <p:extLst>
      <p:ext uri="{BB962C8B-B14F-4D97-AF65-F5344CB8AC3E}">
        <p14:creationId xmlns:p14="http://schemas.microsoft.com/office/powerpoint/2010/main" val="52349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844 c.c.</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Mentre l’</a:t>
            </a:r>
            <a:r>
              <a:rPr lang="it-IT" dirty="0" smtClean="0">
                <a:solidFill>
                  <a:srgbClr val="FF0000"/>
                </a:solidFill>
              </a:rPr>
              <a:t>art. 844 del Codice civile </a:t>
            </a:r>
            <a:r>
              <a:rPr lang="it-IT" dirty="0" smtClean="0"/>
              <a:t>in materia di  </a:t>
            </a:r>
            <a:r>
              <a:rPr lang="it-IT" dirty="0" smtClean="0">
                <a:solidFill>
                  <a:srgbClr val="FF0000"/>
                </a:solidFill>
              </a:rPr>
              <a:t>“Immissioni”</a:t>
            </a:r>
            <a:r>
              <a:rPr lang="it-IT" dirty="0" smtClean="0"/>
              <a:t> nel disciplinare i rapporti di vicinato, dispone che non possano essere impedite immissioni di fumo, calore o esalazioni provenienti da fondo contiguo se esse </a:t>
            </a:r>
            <a:r>
              <a:rPr lang="it-IT" dirty="0" smtClean="0">
                <a:solidFill>
                  <a:srgbClr val="FF0000"/>
                </a:solidFill>
              </a:rPr>
              <a:t>non superano la normale tollerabilità</a:t>
            </a:r>
            <a:r>
              <a:rPr lang="it-IT" dirty="0" smtClean="0"/>
              <a:t>, che deve essere valutata in relazione alla condizione dei luoghi, tenendo conto delle esigenze della produzione con le ragioni della proprietà.</a:t>
            </a:r>
          </a:p>
          <a:p>
            <a:endParaRPr lang="it-IT" dirty="0"/>
          </a:p>
        </p:txBody>
      </p:sp>
    </p:spTree>
    <p:extLst>
      <p:ext uri="{BB962C8B-B14F-4D97-AF65-F5344CB8AC3E}">
        <p14:creationId xmlns:p14="http://schemas.microsoft.com/office/powerpoint/2010/main" val="3107296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Legge n. 615/1966</a:t>
            </a:r>
          </a:p>
        </p:txBody>
      </p:sp>
      <p:sp>
        <p:nvSpPr>
          <p:cNvPr id="79875" name="Rectangle 3"/>
          <p:cNvSpPr>
            <a:spLocks noGrp="1" noChangeArrowheads="1"/>
          </p:cNvSpPr>
          <p:nvPr>
            <p:ph type="body" idx="1"/>
          </p:nvPr>
        </p:nvSpPr>
        <p:spPr/>
        <p:txBody>
          <a:bodyPr/>
          <a:lstStyle/>
          <a:p>
            <a:pPr marL="0" indent="0" algn="just">
              <a:lnSpc>
                <a:spcPct val="80000"/>
              </a:lnSpc>
              <a:buFontTx/>
              <a:buNone/>
            </a:pPr>
            <a:r>
              <a:rPr lang="it-IT" sz="1800" dirty="0"/>
              <a:t>In questi casi gli interessi ambientali sono tutelati indirettamente, quando non in via recessiva e subordinata rispetto ad altri interessi.</a:t>
            </a:r>
          </a:p>
          <a:p>
            <a:pPr marL="0" indent="0" algn="just">
              <a:lnSpc>
                <a:spcPct val="80000"/>
              </a:lnSpc>
              <a:buFontTx/>
              <a:buNone/>
            </a:pPr>
            <a:endParaRPr lang="it-IT" sz="1800" dirty="0"/>
          </a:p>
          <a:p>
            <a:pPr marL="0" indent="0" algn="just">
              <a:lnSpc>
                <a:spcPct val="80000"/>
              </a:lnSpc>
              <a:buFontTx/>
              <a:buNone/>
            </a:pPr>
            <a:r>
              <a:rPr lang="it-IT" sz="1800" dirty="0"/>
              <a:t>Con la citata legge n. 615/1966 l’inquinamento atmosferico viene affrontato per la prima volta in modo organico alla stregua di un problema ambientale nonostante vi si riscontri ancora l’influenza della vecchia normativa.</a:t>
            </a:r>
          </a:p>
          <a:p>
            <a:pPr marL="0" indent="0" algn="just">
              <a:lnSpc>
                <a:spcPct val="80000"/>
              </a:lnSpc>
              <a:buFontTx/>
              <a:buNone/>
            </a:pPr>
            <a:endParaRPr lang="it-IT" sz="1800" dirty="0"/>
          </a:p>
          <a:p>
            <a:pPr marL="0" indent="0" algn="just">
              <a:lnSpc>
                <a:spcPct val="80000"/>
              </a:lnSpc>
              <a:buFontTx/>
              <a:buNone/>
            </a:pPr>
            <a:r>
              <a:rPr lang="it-IT" sz="1800" dirty="0"/>
              <a:t>L’inquinamento atmosferico è stato individuato in relazione </a:t>
            </a:r>
            <a:r>
              <a:rPr lang="it-IT" sz="1800" dirty="0">
                <a:effectLst>
                  <a:outerShdw blurRad="38100" dist="38100" dir="2700000" algn="tl">
                    <a:srgbClr val="000000">
                      <a:alpha val="43137"/>
                    </a:srgbClr>
                  </a:outerShdw>
                </a:effectLst>
              </a:rPr>
              <a:t>all’emissioni di fumi, polveri, gas e odori</a:t>
            </a:r>
            <a:r>
              <a:rPr lang="it-IT" sz="1800" dirty="0"/>
              <a:t>, in quanto alterino le normali condizioni di salubrità dell’aria e comportino pregiudizio alla salute dei cittadini e danno ai beni pubblici e privati.</a:t>
            </a:r>
          </a:p>
          <a:p>
            <a:pPr marL="0" indent="0" algn="just">
              <a:lnSpc>
                <a:spcPct val="80000"/>
              </a:lnSpc>
              <a:buFontTx/>
              <a:buNone/>
            </a:pPr>
            <a:endParaRPr lang="it-IT" sz="1800" dirty="0"/>
          </a:p>
          <a:p>
            <a:pPr marL="0" indent="0" algn="just">
              <a:lnSpc>
                <a:spcPct val="80000"/>
              </a:lnSpc>
              <a:buFontTx/>
              <a:buNone/>
            </a:pPr>
            <a:r>
              <a:rPr lang="it-IT" sz="1800" dirty="0"/>
              <a:t>Tale legge riguardava:</a:t>
            </a:r>
          </a:p>
          <a:p>
            <a:pPr marL="0" indent="0" algn="just">
              <a:lnSpc>
                <a:spcPct val="80000"/>
              </a:lnSpc>
            </a:pPr>
            <a:r>
              <a:rPr lang="it-IT" sz="1800" dirty="0"/>
              <a:t> impianti termici;</a:t>
            </a:r>
          </a:p>
          <a:p>
            <a:pPr marL="0" indent="0" algn="just">
              <a:lnSpc>
                <a:spcPct val="80000"/>
              </a:lnSpc>
            </a:pPr>
            <a:r>
              <a:rPr lang="it-IT" sz="1800" dirty="0"/>
              <a:t> impianti industriali;</a:t>
            </a:r>
          </a:p>
          <a:p>
            <a:pPr marL="0" indent="0" algn="just">
              <a:lnSpc>
                <a:spcPct val="80000"/>
              </a:lnSpc>
            </a:pPr>
            <a:r>
              <a:rPr lang="it-IT" sz="1800" dirty="0"/>
              <a:t> veicoli a motore. </a:t>
            </a:r>
          </a:p>
        </p:txBody>
      </p:sp>
    </p:spTree>
    <p:extLst>
      <p:ext uri="{BB962C8B-B14F-4D97-AF65-F5344CB8AC3E}">
        <p14:creationId xmlns:p14="http://schemas.microsoft.com/office/powerpoint/2010/main" val="2130849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DPR n. 203 del 24 maggio 1988</a:t>
            </a:r>
            <a:r>
              <a:rPr lang="it-IT" dirty="0">
                <a:solidFill>
                  <a:srgbClr val="FF0000"/>
                </a:solidFill>
                <a:effectLst>
                  <a:outerShdw blurRad="38100" dist="38100" dir="2700000" algn="tl">
                    <a:srgbClr val="000000">
                      <a:alpha val="43137"/>
                    </a:srgbClr>
                  </a:outerShdw>
                </a:effectLst>
              </a:rPr>
              <a:t> </a:t>
            </a:r>
          </a:p>
        </p:txBody>
      </p:sp>
      <p:sp>
        <p:nvSpPr>
          <p:cNvPr id="75779" name="Rectangle 3"/>
          <p:cNvSpPr>
            <a:spLocks noGrp="1" noChangeArrowheads="1"/>
          </p:cNvSpPr>
          <p:nvPr>
            <p:ph type="body" idx="1"/>
          </p:nvPr>
        </p:nvSpPr>
        <p:spPr/>
        <p:txBody>
          <a:bodyPr/>
          <a:lstStyle/>
          <a:p>
            <a:pPr marL="0" indent="0" algn="just">
              <a:lnSpc>
                <a:spcPct val="90000"/>
              </a:lnSpc>
              <a:buFontTx/>
              <a:buNone/>
            </a:pPr>
            <a:r>
              <a:rPr lang="it-IT" sz="2400" dirty="0"/>
              <a:t>La consapevolezza di una normativa che coprisse le lacune della precedente e che garantisse una effettiva tutela ambientale ha portato all’emanazione del DPR n. 203 del 1988, recante “Attuazione delle direttive CEE </a:t>
            </a:r>
            <a:r>
              <a:rPr lang="it-IT" sz="2400" dirty="0" err="1"/>
              <a:t>nn</a:t>
            </a:r>
            <a:r>
              <a:rPr lang="it-IT" sz="2400" dirty="0"/>
              <a:t>. 80/779, 82/884, 84/360 e 85/203 concernenti norme in materia di qualità dell’aria, relativamente a specifici agenti inquinanti, e di inquinamento prodotto dagli impianti industriali, ai sensi dell’art. 15 della L. 16 aprile 1987, n. 183”.</a:t>
            </a:r>
          </a:p>
          <a:p>
            <a:pPr marL="0" indent="0" algn="just">
              <a:lnSpc>
                <a:spcPct val="90000"/>
              </a:lnSpc>
              <a:buFontTx/>
              <a:buNone/>
            </a:pPr>
            <a:endParaRPr lang="it-IT" sz="2400" dirty="0"/>
          </a:p>
          <a:p>
            <a:pPr marL="0" indent="0" algn="just">
              <a:lnSpc>
                <a:spcPct val="90000"/>
              </a:lnSpc>
              <a:buFontTx/>
              <a:buNone/>
            </a:pPr>
            <a:r>
              <a:rPr lang="it-IT" sz="2400" dirty="0"/>
              <a:t>Con tale normativa si dava attuazione a numerose Direttive comunitarie e veniva introdotta una disciplina specifica in materia di inquinamento industriale.</a:t>
            </a:r>
          </a:p>
          <a:p>
            <a:pPr marL="0" indent="0" algn="just">
              <a:lnSpc>
                <a:spcPct val="90000"/>
              </a:lnSpc>
              <a:buFontTx/>
              <a:buNone/>
            </a:pPr>
            <a:endParaRPr lang="it-IT" sz="2400" dirty="0"/>
          </a:p>
          <a:p>
            <a:pPr marL="0" indent="0" algn="just">
              <a:lnSpc>
                <a:spcPct val="90000"/>
              </a:lnSpc>
              <a:buFontTx/>
              <a:buNone/>
            </a:pPr>
            <a:endParaRPr lang="it-IT" sz="2400" dirty="0"/>
          </a:p>
        </p:txBody>
      </p:sp>
    </p:spTree>
    <p:extLst>
      <p:ext uri="{BB962C8B-B14F-4D97-AF65-F5344CB8AC3E}">
        <p14:creationId xmlns:p14="http://schemas.microsoft.com/office/powerpoint/2010/main" val="753702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DPR n. 203 del 24 maggio 1988 </a:t>
            </a:r>
            <a:endParaRPr lang="it-IT" dirty="0"/>
          </a:p>
        </p:txBody>
      </p:sp>
      <p:sp>
        <p:nvSpPr>
          <p:cNvPr id="73731" name="Rectangle 3"/>
          <p:cNvSpPr>
            <a:spLocks noGrp="1" noChangeArrowheads="1"/>
          </p:cNvSpPr>
          <p:nvPr>
            <p:ph type="body" idx="1"/>
          </p:nvPr>
        </p:nvSpPr>
        <p:spPr/>
        <p:txBody>
          <a:bodyPr/>
          <a:lstStyle/>
          <a:p>
            <a:pPr marL="0" indent="0" algn="just">
              <a:lnSpc>
                <a:spcPct val="90000"/>
              </a:lnSpc>
              <a:buFontTx/>
              <a:buNone/>
            </a:pPr>
            <a:r>
              <a:rPr lang="it-IT" sz="2400" dirty="0"/>
              <a:t>Il DPR prevedeva:</a:t>
            </a:r>
          </a:p>
          <a:p>
            <a:pPr marL="0" indent="0" algn="just">
              <a:lnSpc>
                <a:spcPct val="90000"/>
              </a:lnSpc>
              <a:buFontTx/>
              <a:buNone/>
            </a:pPr>
            <a:endParaRPr lang="it-IT" sz="2400" dirty="0"/>
          </a:p>
          <a:p>
            <a:pPr marL="0" indent="0" algn="just">
              <a:lnSpc>
                <a:spcPct val="90000"/>
              </a:lnSpc>
            </a:pPr>
            <a:r>
              <a:rPr lang="it-IT" sz="2400" dirty="0"/>
              <a:t> una disciplina abbastanza dettagliata, con il passaggio di molte funzioni di controllo alle Regioni;</a:t>
            </a:r>
          </a:p>
          <a:p>
            <a:pPr marL="0" indent="0" algn="just">
              <a:lnSpc>
                <a:spcPct val="90000"/>
              </a:lnSpc>
            </a:pPr>
            <a:endParaRPr lang="it-IT" sz="2400" dirty="0"/>
          </a:p>
          <a:p>
            <a:pPr marL="0" indent="0" algn="just">
              <a:lnSpc>
                <a:spcPct val="90000"/>
              </a:lnSpc>
            </a:pPr>
            <a:r>
              <a:rPr lang="it-IT" sz="2400" dirty="0"/>
              <a:t> l’introduzione di strumenti di tutela più penetranti;</a:t>
            </a:r>
          </a:p>
          <a:p>
            <a:pPr marL="0" indent="0" algn="just">
              <a:lnSpc>
                <a:spcPct val="90000"/>
              </a:lnSpc>
            </a:pPr>
            <a:endParaRPr lang="it-IT" sz="2400" dirty="0"/>
          </a:p>
          <a:p>
            <a:pPr marL="0" indent="0" algn="just">
              <a:lnSpc>
                <a:spcPct val="90000"/>
              </a:lnSpc>
            </a:pPr>
            <a:r>
              <a:rPr lang="it-IT" sz="2400" dirty="0"/>
              <a:t> la definizione di nuovi procedimenti di autorizzazione degli impianti industriali;</a:t>
            </a:r>
          </a:p>
          <a:p>
            <a:pPr marL="0" indent="0" algn="just">
              <a:lnSpc>
                <a:spcPct val="90000"/>
              </a:lnSpc>
            </a:pPr>
            <a:endParaRPr lang="it-IT" sz="2400" dirty="0"/>
          </a:p>
          <a:p>
            <a:pPr marL="0" indent="0" algn="just">
              <a:lnSpc>
                <a:spcPct val="90000"/>
              </a:lnSpc>
            </a:pPr>
            <a:r>
              <a:rPr lang="it-IT" sz="2400" dirty="0"/>
              <a:t> la fissazione di nuovi valori limite di emissione.</a:t>
            </a:r>
          </a:p>
        </p:txBody>
      </p:sp>
    </p:spTree>
    <p:extLst>
      <p:ext uri="{BB962C8B-B14F-4D97-AF65-F5344CB8AC3E}">
        <p14:creationId xmlns:p14="http://schemas.microsoft.com/office/powerpoint/2010/main" val="3232290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a:bodyPr>
          <a:lstStyle/>
          <a:p>
            <a:r>
              <a:rPr lang="it-IT" sz="3600" dirty="0" err="1">
                <a:solidFill>
                  <a:srgbClr val="FF0000"/>
                </a:solidFill>
                <a:effectLst>
                  <a:outerShdw blurRad="38100" dist="38100" dir="2700000" algn="tl">
                    <a:srgbClr val="000000">
                      <a:alpha val="43137"/>
                    </a:srgbClr>
                  </a:outerShdw>
                </a:effectLst>
              </a:rPr>
              <a:t>D.Lgs.</a:t>
            </a:r>
            <a:r>
              <a:rPr lang="it-IT" sz="3600" dirty="0">
                <a:solidFill>
                  <a:srgbClr val="FF0000"/>
                </a:solidFill>
                <a:effectLst>
                  <a:outerShdw blurRad="38100" dist="38100" dir="2700000" algn="tl">
                    <a:srgbClr val="000000">
                      <a:alpha val="43137"/>
                    </a:srgbClr>
                  </a:outerShdw>
                </a:effectLst>
              </a:rPr>
              <a:t> n. 152/2006</a:t>
            </a:r>
          </a:p>
        </p:txBody>
      </p:sp>
      <p:sp>
        <p:nvSpPr>
          <p:cNvPr id="136195" name="Rectangle 3"/>
          <p:cNvSpPr>
            <a:spLocks noGrp="1" noChangeArrowheads="1"/>
          </p:cNvSpPr>
          <p:nvPr>
            <p:ph type="body" idx="1"/>
          </p:nvPr>
        </p:nvSpPr>
        <p:spPr/>
        <p:txBody>
          <a:bodyPr/>
          <a:lstStyle/>
          <a:p>
            <a:pPr marL="0" indent="0" algn="just">
              <a:lnSpc>
                <a:spcPct val="80000"/>
              </a:lnSpc>
              <a:buFontTx/>
              <a:buNone/>
            </a:pPr>
            <a:r>
              <a:rPr lang="it-IT" sz="2400" dirty="0"/>
              <a:t>Attualmente a seguito della legge delega n. 308 del 2004 la normativa in materia di inquinamento atmosferico è contenuta nella Parte V del </a:t>
            </a:r>
            <a:r>
              <a:rPr lang="it-IT" sz="2400" dirty="0" err="1"/>
              <a:t>D.Lgs.</a:t>
            </a:r>
            <a:r>
              <a:rPr lang="it-IT" sz="2400" dirty="0"/>
              <a:t> n. 152/2006.</a:t>
            </a:r>
          </a:p>
          <a:p>
            <a:pPr marL="0" indent="0" algn="just">
              <a:lnSpc>
                <a:spcPct val="80000"/>
              </a:lnSpc>
              <a:buFontTx/>
              <a:buNone/>
            </a:pPr>
            <a:endParaRPr lang="it-IT" sz="2400" dirty="0"/>
          </a:p>
          <a:p>
            <a:pPr marL="0" indent="0" algn="just">
              <a:lnSpc>
                <a:spcPct val="80000"/>
              </a:lnSpc>
              <a:buFontTx/>
              <a:buNone/>
            </a:pPr>
            <a:r>
              <a:rPr lang="it-IT" sz="2400" dirty="0"/>
              <a:t>Nella delega erano compresi il settore della tutela dell’aria e riduzione delle emissioni in atmosfera, nel rispetto delle precedenti Direttive 2001/80/CE (relative ai grandi impianti di combustione con lo scopo di ridurne l’impatto inquinante) e 2001/81/CE (diretta a ridurre le emissioni del biossido di zolfo, ossidi di azoto, composti organici volatili e ammoniaca) fino a quel momento inattuate, tanto da portare la Commissione europea ad avviare il 26 febbraio 2004 una procedura di infrazione contro il nostro Paese per mancata attuazione della prima Direttiva. </a:t>
            </a:r>
          </a:p>
        </p:txBody>
      </p:sp>
    </p:spTree>
    <p:extLst>
      <p:ext uri="{BB962C8B-B14F-4D97-AF65-F5344CB8AC3E}">
        <p14:creationId xmlns:p14="http://schemas.microsoft.com/office/powerpoint/2010/main" val="3371957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lstStyle/>
          <a:p>
            <a:pPr algn="just"/>
            <a:r>
              <a:rPr lang="it-IT" dirty="0" err="1" smtClean="0"/>
              <a:t>D.Lgs</a:t>
            </a:r>
            <a:r>
              <a:rPr lang="it-IT" dirty="0" smtClean="0"/>
              <a:t> 152/2006:</a:t>
            </a:r>
          </a:p>
          <a:p>
            <a:pPr lvl="1" algn="just"/>
            <a:r>
              <a:rPr lang="it-IT" dirty="0" smtClean="0"/>
              <a:t>Prevenzione e limitazione delle emissioni in atmosfera di impianti e attività;</a:t>
            </a:r>
          </a:p>
          <a:p>
            <a:pPr lvl="1" algn="just"/>
            <a:r>
              <a:rPr lang="it-IT" dirty="0" smtClean="0"/>
              <a:t>Impianti termici civili;</a:t>
            </a:r>
          </a:p>
          <a:p>
            <a:pPr lvl="1" algn="just"/>
            <a:r>
              <a:rPr lang="it-IT" dirty="0" smtClean="0"/>
              <a:t>Combustibili.</a:t>
            </a:r>
          </a:p>
          <a:p>
            <a:pPr lvl="1" algn="just"/>
            <a:endParaRPr lang="it-IT" dirty="0"/>
          </a:p>
          <a:p>
            <a:pPr lvl="2" algn="just"/>
            <a:r>
              <a:rPr lang="it-IT" dirty="0" smtClean="0"/>
              <a:t>Stabilimento valori limite di emissione, prescrizioni, metodi di campionamento e analisi delle emissioni, criteri di conformità dei valori misurati ai valori limite. </a:t>
            </a:r>
          </a:p>
        </p:txBody>
      </p:sp>
    </p:spTree>
    <p:extLst>
      <p:ext uri="{BB962C8B-B14F-4D97-AF65-F5344CB8AC3E}">
        <p14:creationId xmlns:p14="http://schemas.microsoft.com/office/powerpoint/2010/main" val="3494311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algn="just"/>
            <a:r>
              <a:rPr lang="it-IT" dirty="0" smtClean="0"/>
              <a:t>Novità: distinzione fra impianto e stabilimento.</a:t>
            </a:r>
          </a:p>
          <a:p>
            <a:pPr lvl="1" algn="just"/>
            <a:r>
              <a:rPr lang="it-IT" dirty="0" smtClean="0"/>
              <a:t>Impianto: dispositivo/sistema fisso e destinato ad una specifica attività;</a:t>
            </a:r>
          </a:p>
          <a:p>
            <a:pPr lvl="1" algn="just"/>
            <a:r>
              <a:rPr lang="it-IT" dirty="0" smtClean="0"/>
              <a:t>Stabilimento: complesso unitario e stabile in cui sono presenti uno o più impianti. </a:t>
            </a:r>
          </a:p>
          <a:p>
            <a:pPr lvl="2" algn="just"/>
            <a:r>
              <a:rPr lang="it-IT" dirty="0" smtClean="0"/>
              <a:t>Autorizzazione: non più all’impianto ma allo stabilimento nel suo insieme (sarà sufficiente la presenza di un solo punto di emissione da autorizzare con procedimento ordinario per far sì che anche tutti gli altri punti dello stabilimento seguano lo stesso iter).</a:t>
            </a:r>
          </a:p>
          <a:p>
            <a:pPr lvl="1"/>
            <a:endParaRPr lang="it-IT" dirty="0" smtClean="0"/>
          </a:p>
        </p:txBody>
      </p:sp>
    </p:spTree>
    <p:extLst>
      <p:ext uri="{BB962C8B-B14F-4D97-AF65-F5344CB8AC3E}">
        <p14:creationId xmlns:p14="http://schemas.microsoft.com/office/powerpoint/2010/main" val="933454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fontScale="90000"/>
          </a:bodyPr>
          <a:lstStyle/>
          <a:p>
            <a:r>
              <a:rPr lang="it-IT" sz="3200" dirty="0" smtClean="0">
                <a:solidFill>
                  <a:srgbClr val="FF0000"/>
                </a:solidFill>
                <a:effectLst>
                  <a:outerShdw blurRad="38100" dist="38100" dir="2700000" algn="tl">
                    <a:srgbClr val="000000">
                      <a:alpha val="43137"/>
                    </a:srgbClr>
                  </a:outerShdw>
                </a:effectLst>
              </a:rPr>
              <a:t>Titolo I: prevenzione e limitazione delle emissioni in atmosfera di impianti e attività – </a:t>
            </a:r>
            <a:r>
              <a:rPr lang="it-IT" sz="3200" dirty="0">
                <a:solidFill>
                  <a:srgbClr val="FF0000"/>
                </a:solidFill>
                <a:effectLst>
                  <a:outerShdw blurRad="38100" dist="38100" dir="2700000" algn="tl">
                    <a:srgbClr val="000000">
                      <a:alpha val="43137"/>
                    </a:srgbClr>
                  </a:outerShdw>
                </a:effectLst>
              </a:rPr>
              <a:t>Campo di applicazione</a:t>
            </a:r>
          </a:p>
        </p:txBody>
      </p:sp>
      <p:sp>
        <p:nvSpPr>
          <p:cNvPr id="82947" name="Rectangle 3"/>
          <p:cNvSpPr>
            <a:spLocks noGrp="1" noChangeArrowheads="1"/>
          </p:cNvSpPr>
          <p:nvPr>
            <p:ph type="body" idx="1"/>
          </p:nvPr>
        </p:nvSpPr>
        <p:spPr/>
        <p:txBody>
          <a:bodyPr>
            <a:normAutofit fontScale="92500" lnSpcReduction="20000"/>
          </a:bodyPr>
          <a:lstStyle/>
          <a:p>
            <a:pPr marL="0" indent="0" algn="just">
              <a:lnSpc>
                <a:spcPct val="80000"/>
              </a:lnSpc>
              <a:buFontTx/>
              <a:buNone/>
            </a:pPr>
            <a:r>
              <a:rPr lang="it-IT" sz="2000" dirty="0"/>
              <a:t>“</a:t>
            </a:r>
            <a:r>
              <a:rPr lang="it-IT" sz="2000" i="1" dirty="0"/>
              <a:t>1. Il presente titolo, ai fini della prevenzione e della limitazione dell'inquinamento atmosferico, si applica agli </a:t>
            </a:r>
            <a:r>
              <a:rPr lang="it-IT" sz="2000" i="1" u="sng" dirty="0"/>
              <a:t>impianti</a:t>
            </a:r>
            <a:r>
              <a:rPr lang="it-IT" sz="2000" i="1" dirty="0"/>
              <a:t>, inclusi gli </a:t>
            </a:r>
            <a:r>
              <a:rPr lang="it-IT" sz="2000" i="1" u="sng" dirty="0"/>
              <a:t>impianti termici civili non disciplinati dal titolo II</a:t>
            </a:r>
            <a:r>
              <a:rPr lang="it-IT" sz="2000" i="1" dirty="0"/>
              <a:t>, ed alle attività che producono emissioni in atmosfera e stabilisce i valori di emissione, le prescrizioni, i metodi di campionamento e di analisi delle emissioni ed i criteri per la valutazione della conformità dei valori misurati ai valori limite.</a:t>
            </a:r>
          </a:p>
          <a:p>
            <a:pPr marL="0" indent="0" algn="just">
              <a:lnSpc>
                <a:spcPct val="80000"/>
              </a:lnSpc>
              <a:buFontTx/>
              <a:buNone/>
            </a:pPr>
            <a:endParaRPr lang="it-IT" sz="2000" i="1" dirty="0"/>
          </a:p>
          <a:p>
            <a:pPr marL="0" indent="0" algn="just">
              <a:lnSpc>
                <a:spcPct val="80000"/>
              </a:lnSpc>
              <a:buFontTx/>
              <a:buNone/>
            </a:pPr>
            <a:r>
              <a:rPr lang="it-IT" sz="2000" i="1" dirty="0" smtClean="0"/>
              <a:t>2. Per gli </a:t>
            </a:r>
            <a:r>
              <a:rPr lang="it-IT" sz="2000" i="1" u="sng" dirty="0" smtClean="0"/>
              <a:t>impianti di incenerimento e </a:t>
            </a:r>
            <a:r>
              <a:rPr lang="it-IT" sz="2000" i="1" u="sng" dirty="0" err="1" smtClean="0"/>
              <a:t>coincenerimento</a:t>
            </a:r>
            <a:r>
              <a:rPr lang="it-IT" sz="2000" i="1" u="sng" dirty="0" smtClean="0"/>
              <a:t> </a:t>
            </a:r>
            <a:r>
              <a:rPr lang="it-IT" sz="2000" i="1" dirty="0" smtClean="0"/>
              <a:t>e gli altri impianti di trattamento termico dei rifiuti i valori limite di emissione e altre prescrizioni sono stabiliti </a:t>
            </a:r>
            <a:r>
              <a:rPr lang="it-IT" sz="2000" i="1" u="sng" dirty="0" smtClean="0"/>
              <a:t>nell'autorizzazione di cui all'articolo 208 </a:t>
            </a:r>
            <a:r>
              <a:rPr lang="it-IT" sz="2000" dirty="0" smtClean="0"/>
              <a:t>[disciplina sui rifiuti: autorizzazione unica per i nuovi impianti di smaltimento e di recupero dei </a:t>
            </a:r>
            <a:r>
              <a:rPr lang="it-IT" sz="2000" dirty="0" err="1" smtClean="0"/>
              <a:t>rifiuiti</a:t>
            </a:r>
            <a:r>
              <a:rPr lang="it-IT" sz="2000" dirty="0" smtClean="0"/>
              <a:t>]</a:t>
            </a:r>
            <a:r>
              <a:rPr lang="it-IT" sz="2000" i="1" dirty="0" smtClean="0"/>
              <a:t>. </a:t>
            </a:r>
          </a:p>
          <a:p>
            <a:pPr marL="0" indent="0" algn="just">
              <a:lnSpc>
                <a:spcPct val="80000"/>
              </a:lnSpc>
              <a:buFontTx/>
              <a:buNone/>
            </a:pPr>
            <a:endParaRPr lang="it-IT" sz="2000" i="1" dirty="0"/>
          </a:p>
          <a:p>
            <a:pPr marL="0" indent="0" algn="just">
              <a:lnSpc>
                <a:spcPct val="80000"/>
              </a:lnSpc>
              <a:buFontTx/>
              <a:buNone/>
            </a:pPr>
            <a:r>
              <a:rPr lang="it-IT" sz="2000" i="1" dirty="0" smtClean="0"/>
              <a:t>I valori limite e le prescrizioni sono stabiliti, per gli impianti di incenerimento e </a:t>
            </a:r>
            <a:r>
              <a:rPr lang="it-IT" sz="2000" i="1" dirty="0" err="1" smtClean="0"/>
              <a:t>coincenerimento</a:t>
            </a:r>
            <a:r>
              <a:rPr lang="it-IT" sz="2000" i="1" dirty="0" smtClean="0"/>
              <a:t>, sulla base del decreto legislativo 11 maggio 2005, n. 133, e dei piani regionali di </a:t>
            </a:r>
            <a:r>
              <a:rPr lang="it-IT" sz="2000" i="1" dirty="0" err="1" smtClean="0"/>
              <a:t>qualita'</a:t>
            </a:r>
            <a:r>
              <a:rPr lang="it-IT" sz="2000" i="1" dirty="0" smtClean="0"/>
              <a:t> dell'aria e, per gli altri impianti di trattamento termico dei rifiuti, sulla base degli articoli 270 e 271 del presente titolo. Resta ferma l'applicazione del presente titolo per gli altri impianti e le altre </a:t>
            </a:r>
            <a:r>
              <a:rPr lang="it-IT" sz="2000" i="1" dirty="0" err="1" smtClean="0"/>
              <a:t>attivita'</a:t>
            </a:r>
            <a:r>
              <a:rPr lang="it-IT" sz="2000" i="1" dirty="0" smtClean="0"/>
              <a:t> presenti nello stesso stabilimento, </a:t>
            </a:r>
            <a:r>
              <a:rPr lang="it-IT" sz="2000" i="1" dirty="0" err="1" smtClean="0"/>
              <a:t>nonche</a:t>
            </a:r>
            <a:r>
              <a:rPr lang="it-IT" sz="2000" i="1" dirty="0" smtClean="0"/>
              <a:t>' nei casi previsti dall'articolo 214, comma 8. </a:t>
            </a:r>
          </a:p>
          <a:p>
            <a:pPr marL="0" indent="0" algn="just">
              <a:lnSpc>
                <a:spcPct val="80000"/>
              </a:lnSpc>
              <a:buFontTx/>
              <a:buNone/>
            </a:pPr>
            <a:r>
              <a:rPr lang="it-IT" sz="2000" i="1" dirty="0"/>
              <a:t/>
            </a:r>
            <a:br>
              <a:rPr lang="it-IT" sz="2000" i="1" dirty="0"/>
            </a:br>
            <a:r>
              <a:rPr lang="it-IT" sz="2000" i="1" dirty="0"/>
              <a:t>3. Resta fermo, per gli impianti sottoposti ad autorizzazione integrata ambientale, quanto previsto dal decreto legislativo 18 febbraio 2005, n. 59; per tali impianti l'autorizzazione integrata ambientale sostituisce l'autorizzazione alle emissioni prevista dal presente </a:t>
            </a:r>
            <a:r>
              <a:rPr lang="it-IT" sz="2000" i="1" dirty="0" smtClean="0"/>
              <a:t>titolo ai fini sia della costruzione che dell'esercizio.</a:t>
            </a:r>
            <a:endParaRPr lang="it-IT" sz="2000" i="1" dirty="0"/>
          </a:p>
          <a:p>
            <a:pPr marL="0" indent="0" algn="just">
              <a:lnSpc>
                <a:spcPct val="80000"/>
              </a:lnSpc>
              <a:buFontTx/>
              <a:buNone/>
            </a:pPr>
            <a:endParaRPr lang="it-IT" sz="2000" i="1" dirty="0"/>
          </a:p>
        </p:txBody>
      </p:sp>
    </p:spTree>
    <p:extLst>
      <p:ext uri="{BB962C8B-B14F-4D97-AF65-F5344CB8AC3E}">
        <p14:creationId xmlns:p14="http://schemas.microsoft.com/office/powerpoint/2010/main" val="1260985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Definizioni</a:t>
            </a:r>
            <a:endParaRPr lang="it-IT" dirty="0">
              <a:solidFill>
                <a:srgbClr val="FF0000"/>
              </a:solidFill>
              <a:effectLst>
                <a:outerShdw blurRad="38100" dist="38100" dir="2700000" algn="tl">
                  <a:srgbClr val="000000">
                    <a:alpha val="43137"/>
                  </a:srgbClr>
                </a:outerShdw>
              </a:effectLst>
            </a:endParaRPr>
          </a:p>
        </p:txBody>
      </p:sp>
      <p:sp>
        <p:nvSpPr>
          <p:cNvPr id="120835" name="Rectangle 3"/>
          <p:cNvSpPr>
            <a:spLocks noGrp="1" noChangeArrowheads="1"/>
          </p:cNvSpPr>
          <p:nvPr>
            <p:ph type="body" idx="1"/>
          </p:nvPr>
        </p:nvSpPr>
        <p:spPr/>
        <p:txBody>
          <a:bodyPr/>
          <a:lstStyle/>
          <a:p>
            <a:pPr marL="0" indent="0" algn="just">
              <a:buFontTx/>
              <a:buNone/>
            </a:pPr>
            <a:r>
              <a:rPr lang="it-IT" sz="2400" dirty="0"/>
              <a:t>La </a:t>
            </a:r>
            <a:r>
              <a:rPr lang="it-IT" sz="2400" dirty="0" err="1"/>
              <a:t>lett</a:t>
            </a:r>
            <a:r>
              <a:rPr lang="it-IT" sz="2400" dirty="0"/>
              <a:t>. a) del comma I dell’art. 268 definisce come </a:t>
            </a:r>
            <a:r>
              <a:rPr lang="it-IT" sz="2400" dirty="0">
                <a:solidFill>
                  <a:srgbClr val="FF0000"/>
                </a:solidFill>
              </a:rPr>
              <a:t>inquinamento atmosferico</a:t>
            </a:r>
            <a:r>
              <a:rPr lang="it-IT" sz="2400" dirty="0"/>
              <a:t>:</a:t>
            </a:r>
          </a:p>
          <a:p>
            <a:pPr marL="0" indent="0" algn="just">
              <a:buFontTx/>
              <a:buNone/>
            </a:pPr>
            <a:endParaRPr lang="it-IT" sz="2400" dirty="0"/>
          </a:p>
          <a:p>
            <a:pPr marL="0" indent="0" algn="just">
              <a:buFontTx/>
              <a:buNone/>
            </a:pPr>
            <a:r>
              <a:rPr lang="it-IT" sz="2400" i="1" dirty="0"/>
              <a:t>ogni modificazione dell'aria atmosferica, dovuta all'introduzione nella stessa di una o di più sostanze in quantità e con caratteristiche tali da ledere o da costituire un pericolo per la salute umana o per la qualità dell'ambiente oppure tali da ledere i beni materiali o compromettere gli usi legittimi dell'ambiente”</a:t>
            </a:r>
          </a:p>
          <a:p>
            <a:pPr marL="0" indent="0" algn="just">
              <a:buFontTx/>
              <a:buNone/>
            </a:pPr>
            <a:r>
              <a:rPr lang="it-IT" sz="2800" i="1" dirty="0"/>
              <a:t/>
            </a:r>
            <a:br>
              <a:rPr lang="it-IT" sz="2800" i="1" dirty="0"/>
            </a:br>
            <a:endParaRPr lang="it-IT" sz="2800" i="1" dirty="0"/>
          </a:p>
        </p:txBody>
      </p:sp>
    </p:spTree>
    <p:extLst>
      <p:ext uri="{BB962C8B-B14F-4D97-AF65-F5344CB8AC3E}">
        <p14:creationId xmlns:p14="http://schemas.microsoft.com/office/powerpoint/2010/main" val="400242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L’inquinamento atmosferico può essere definito come l’accumulo di una o più sostanze, in concentrazioni tali da modificare le normali condizioni ambientali e di salubrità dell’aria. </a:t>
            </a:r>
          </a:p>
          <a:p>
            <a:pPr lvl="1" algn="just"/>
            <a:r>
              <a:rPr lang="it-IT" dirty="0" smtClean="0"/>
              <a:t>Prima definizione: Legge n. 615/1966: «emissione in atmosfera di fumi, polveri, gas e odori di qualsiasi tipo atti ad alterare le condizioni di salubrità dell’aria e a costituire pertanto pregiudizio diretto e indiretto alla salute dei cittadini e danno ai beni pubblici o privati».</a:t>
            </a:r>
            <a:endParaRPr lang="it-IT" dirty="0"/>
          </a:p>
        </p:txBody>
      </p:sp>
    </p:spTree>
    <p:extLst>
      <p:ext uri="{BB962C8B-B14F-4D97-AF65-F5344CB8AC3E}">
        <p14:creationId xmlns:p14="http://schemas.microsoft.com/office/powerpoint/2010/main" val="1396268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Definizioni</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effectLst>
                  <a:outerShdw blurRad="38100" dist="38100" dir="2700000" algn="tl">
                    <a:srgbClr val="000000">
                      <a:alpha val="43137"/>
                    </a:srgbClr>
                  </a:outerShdw>
                </a:effectLst>
              </a:rPr>
              <a:t>Emissione</a:t>
            </a:r>
            <a:r>
              <a:rPr lang="it-IT" dirty="0" smtClean="0"/>
              <a:t>: qualsiasi sostanza solida, liquida o gassosa introdotta nell'atmosfera che possa causare inquinamento atmosferico; </a:t>
            </a:r>
          </a:p>
          <a:p>
            <a:pPr algn="just"/>
            <a:r>
              <a:rPr lang="it-IT" dirty="0" smtClean="0">
                <a:effectLst>
                  <a:outerShdw blurRad="38100" dist="38100" dir="2700000" algn="tl">
                    <a:srgbClr val="000000">
                      <a:alpha val="43137"/>
                    </a:srgbClr>
                  </a:outerShdw>
                </a:effectLst>
              </a:rPr>
              <a:t>Emissione convogliata</a:t>
            </a:r>
            <a:r>
              <a:rPr lang="it-IT" dirty="0" smtClean="0"/>
              <a:t>: emissione di un effluente gassoso effettuata attraverso uno o </a:t>
            </a:r>
            <a:r>
              <a:rPr lang="it-IT" dirty="0" err="1" smtClean="0"/>
              <a:t>piu'</a:t>
            </a:r>
            <a:r>
              <a:rPr lang="it-IT" dirty="0" smtClean="0"/>
              <a:t> appositi punti;</a:t>
            </a:r>
          </a:p>
          <a:p>
            <a:pPr algn="just"/>
            <a:r>
              <a:rPr lang="it-IT" dirty="0" smtClean="0">
                <a:effectLst>
                  <a:outerShdw blurRad="38100" dist="38100" dir="2700000" algn="tl">
                    <a:srgbClr val="000000">
                      <a:alpha val="43137"/>
                    </a:srgbClr>
                  </a:outerShdw>
                </a:effectLst>
              </a:rPr>
              <a:t>Emissione diffusa</a:t>
            </a:r>
            <a:r>
              <a:rPr lang="it-IT" dirty="0" smtClean="0"/>
              <a:t>: emissione diversa da quella ricadente nella definizione di emissione convogliata. </a:t>
            </a:r>
            <a:endParaRPr lang="it-IT" dirty="0"/>
          </a:p>
        </p:txBody>
      </p:sp>
    </p:spTree>
    <p:extLst>
      <p:ext uri="{BB962C8B-B14F-4D97-AF65-F5344CB8AC3E}">
        <p14:creationId xmlns:p14="http://schemas.microsoft.com/office/powerpoint/2010/main" val="4016790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Definizioni</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effectLst>
                  <a:outerShdw blurRad="38100" dist="38100" dir="2700000" algn="tl">
                    <a:srgbClr val="000000">
                      <a:alpha val="43137"/>
                    </a:srgbClr>
                  </a:outerShdw>
                </a:effectLst>
              </a:rPr>
              <a:t>valore limite di emissione</a:t>
            </a:r>
            <a:r>
              <a:rPr lang="it-IT" dirty="0" smtClean="0"/>
              <a:t>: il fattore di emissione, la concentrazione, la percentuale o il flusso di massa di sostanze inquinanti nelle emissioni che non devono essere superati. I valori di limite di emissione espressi come concentrazione sono stabiliti con riferimento al funzionamento dell'impianto nelle condizioni di esercizio </a:t>
            </a:r>
            <a:r>
              <a:rPr lang="it-IT" dirty="0" err="1" smtClean="0"/>
              <a:t>piu'</a:t>
            </a:r>
            <a:r>
              <a:rPr lang="it-IT" dirty="0" smtClean="0"/>
              <a:t> gravose e, salvo diversamente disposto dal presente titolo o dall'autorizzazione, si intendono stabiliti come media oraria. </a:t>
            </a:r>
          </a:p>
          <a:p>
            <a:pPr algn="just"/>
            <a:r>
              <a:rPr lang="it-IT" dirty="0" smtClean="0">
                <a:effectLst>
                  <a:outerShdw blurRad="38100" dist="38100" dir="2700000" algn="tl">
                    <a:srgbClr val="000000">
                      <a:alpha val="43137"/>
                    </a:srgbClr>
                  </a:outerShdw>
                </a:effectLst>
              </a:rPr>
              <a:t>impianto</a:t>
            </a:r>
            <a:r>
              <a:rPr lang="it-IT" dirty="0" smtClean="0"/>
              <a:t>: il dispositivo o il sistema o l'insieme di dispositivi o sistemi fisso e destinato a svolgere in modo autonomo una specifica </a:t>
            </a:r>
            <a:r>
              <a:rPr lang="it-IT" dirty="0" err="1" smtClean="0"/>
              <a:t>attivita'</a:t>
            </a:r>
            <a:r>
              <a:rPr lang="it-IT" dirty="0" smtClean="0"/>
              <a:t>, anche nell'ambito di un ciclo </a:t>
            </a:r>
            <a:r>
              <a:rPr lang="it-IT" dirty="0" err="1" smtClean="0"/>
              <a:t>piu'</a:t>
            </a:r>
            <a:r>
              <a:rPr lang="it-IT" dirty="0" smtClean="0"/>
              <a:t> ampio; </a:t>
            </a:r>
            <a:endParaRPr lang="it-IT" dirty="0"/>
          </a:p>
        </p:txBody>
      </p:sp>
    </p:spTree>
    <p:extLst>
      <p:ext uri="{BB962C8B-B14F-4D97-AF65-F5344CB8AC3E}">
        <p14:creationId xmlns:p14="http://schemas.microsoft.com/office/powerpoint/2010/main" val="3142007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endParaRPr lang="it-IT" dirty="0"/>
          </a:p>
        </p:txBody>
      </p:sp>
      <p:sp>
        <p:nvSpPr>
          <p:cNvPr id="138243" name="Rectangle 3"/>
          <p:cNvSpPr>
            <a:spLocks noGrp="1" noChangeArrowheads="1"/>
          </p:cNvSpPr>
          <p:nvPr>
            <p:ph type="body" idx="1"/>
          </p:nvPr>
        </p:nvSpPr>
        <p:spPr/>
        <p:txBody>
          <a:bodyPr/>
          <a:lstStyle/>
          <a:p>
            <a:pPr marL="0" indent="0" algn="just">
              <a:buFontTx/>
              <a:buNone/>
            </a:pPr>
            <a:r>
              <a:rPr lang="it-IT" sz="2800" dirty="0"/>
              <a:t>Gli strumenti approntati dal TU sono quelli classici: </a:t>
            </a:r>
          </a:p>
          <a:p>
            <a:pPr marL="0" indent="0" algn="just">
              <a:buFontTx/>
              <a:buNone/>
            </a:pPr>
            <a:endParaRPr lang="it-IT" sz="2800" dirty="0"/>
          </a:p>
          <a:p>
            <a:pPr marL="0" indent="0" algn="just"/>
            <a:r>
              <a:rPr lang="it-IT" sz="2800" dirty="0"/>
              <a:t> raccolta ed elaborazione dei dati;</a:t>
            </a:r>
          </a:p>
          <a:p>
            <a:pPr marL="0" indent="0" algn="just"/>
            <a:r>
              <a:rPr lang="it-IT" sz="2800" dirty="0"/>
              <a:t> pianificazione;</a:t>
            </a:r>
          </a:p>
          <a:p>
            <a:pPr marL="0" indent="0" algn="just"/>
            <a:r>
              <a:rPr lang="it-IT" sz="2800" dirty="0"/>
              <a:t> fissazione di </a:t>
            </a:r>
            <a:r>
              <a:rPr lang="it-IT" sz="2800" dirty="0" smtClean="0"/>
              <a:t>standard;</a:t>
            </a:r>
            <a:endParaRPr lang="it-IT" sz="2800" dirty="0"/>
          </a:p>
          <a:p>
            <a:pPr marL="0" indent="0" algn="just"/>
            <a:r>
              <a:rPr lang="it-IT" sz="2800" dirty="0"/>
              <a:t> provvedimenti </a:t>
            </a:r>
            <a:r>
              <a:rPr lang="it-IT" sz="2800" dirty="0" err="1"/>
              <a:t>autorizzatori</a:t>
            </a:r>
            <a:r>
              <a:rPr lang="it-IT" sz="2800" dirty="0"/>
              <a:t>;</a:t>
            </a:r>
          </a:p>
          <a:p>
            <a:pPr marL="0" indent="0" algn="just"/>
            <a:r>
              <a:rPr lang="it-IT" sz="2800" dirty="0"/>
              <a:t> controlli;</a:t>
            </a:r>
          </a:p>
          <a:p>
            <a:pPr marL="0" indent="0" algn="just"/>
            <a:r>
              <a:rPr lang="it-IT" sz="2800" dirty="0"/>
              <a:t> sanzioni. </a:t>
            </a:r>
          </a:p>
        </p:txBody>
      </p:sp>
    </p:spTree>
    <p:extLst>
      <p:ext uri="{BB962C8B-B14F-4D97-AF65-F5344CB8AC3E}">
        <p14:creationId xmlns:p14="http://schemas.microsoft.com/office/powerpoint/2010/main" val="3397117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Autorizzazione alle emissioni in atmosfera per gli stabilimenti. </a:t>
            </a:r>
            <a:endParaRPr lang="it-IT" dirty="0">
              <a:solidFill>
                <a:srgbClr val="FF0000"/>
              </a:solidFill>
              <a:effectLst>
                <a:outerShdw blurRad="38100" dist="38100" dir="2700000" algn="tl">
                  <a:srgbClr val="000000">
                    <a:alpha val="43137"/>
                  </a:srgbClr>
                </a:outerShdw>
              </a:effectLst>
            </a:endParaRPr>
          </a:p>
        </p:txBody>
      </p:sp>
      <p:sp>
        <p:nvSpPr>
          <p:cNvPr id="121859" name="Rectangle 3"/>
          <p:cNvSpPr>
            <a:spLocks noGrp="1" noChangeArrowheads="1"/>
          </p:cNvSpPr>
          <p:nvPr>
            <p:ph type="body" idx="1"/>
          </p:nvPr>
        </p:nvSpPr>
        <p:spPr/>
        <p:txBody>
          <a:bodyPr>
            <a:normAutofit fontScale="92500" lnSpcReduction="10000"/>
          </a:bodyPr>
          <a:lstStyle/>
          <a:p>
            <a:pPr marL="0" indent="0" algn="just">
              <a:buFontTx/>
              <a:buNone/>
            </a:pPr>
            <a:r>
              <a:rPr lang="it-IT" sz="2400" dirty="0" smtClean="0">
                <a:effectLst>
                  <a:outerShdw blurRad="38100" dist="38100" dir="2700000" algn="tl">
                    <a:srgbClr val="000000">
                      <a:alpha val="43137"/>
                    </a:srgbClr>
                  </a:outerShdw>
                </a:effectLst>
              </a:rPr>
              <a:t>stabilimento</a:t>
            </a:r>
            <a:r>
              <a:rPr lang="it-IT" sz="2400" dirty="0" smtClean="0"/>
              <a:t>: il complesso unitario e stabile, che si configura come un complessivo ciclo produttivo, sottoposto al potere decisionale di un unico gestore, in cui sono presenti uno o </a:t>
            </a:r>
            <a:r>
              <a:rPr lang="it-IT" sz="2400" dirty="0" err="1" smtClean="0"/>
              <a:t>piu'</a:t>
            </a:r>
            <a:r>
              <a:rPr lang="it-IT" sz="2400" dirty="0" smtClean="0"/>
              <a:t> impianti o sono effettuate una o </a:t>
            </a:r>
            <a:r>
              <a:rPr lang="it-IT" sz="2400" dirty="0" err="1" smtClean="0"/>
              <a:t>piu'</a:t>
            </a:r>
            <a:r>
              <a:rPr lang="it-IT" sz="2400" dirty="0" smtClean="0"/>
              <a:t> </a:t>
            </a:r>
            <a:r>
              <a:rPr lang="it-IT" sz="2400" dirty="0" err="1" smtClean="0"/>
              <a:t>attivita'</a:t>
            </a:r>
            <a:r>
              <a:rPr lang="it-IT" sz="2400" dirty="0" smtClean="0"/>
              <a:t> che producono emissioni attraverso, per esempio, dispositivi mobili, operazioni manuali, deposizioni e movimentazioni. Si considera stabilimento anche il luogo adibito in modo stabile all'esercizio di una o </a:t>
            </a:r>
            <a:r>
              <a:rPr lang="it-IT" sz="2400" dirty="0" err="1" smtClean="0"/>
              <a:t>piu'</a:t>
            </a:r>
            <a:r>
              <a:rPr lang="it-IT" sz="2400" dirty="0" smtClean="0"/>
              <a:t> </a:t>
            </a:r>
            <a:r>
              <a:rPr lang="it-IT" sz="2400" dirty="0" err="1" smtClean="0"/>
              <a:t>attivita'</a:t>
            </a:r>
            <a:endParaRPr lang="it-IT" sz="2400" dirty="0" smtClean="0"/>
          </a:p>
          <a:p>
            <a:pPr marL="0" indent="0" algn="just">
              <a:buFontTx/>
              <a:buNone/>
            </a:pPr>
            <a:endParaRPr lang="it-IT" sz="2400" dirty="0" smtClean="0"/>
          </a:p>
          <a:p>
            <a:pPr marL="0" indent="0" algn="just">
              <a:buFontTx/>
              <a:buNone/>
            </a:pPr>
            <a:r>
              <a:rPr lang="it-IT" sz="2400" dirty="0" smtClean="0"/>
              <a:t>Il </a:t>
            </a:r>
            <a:r>
              <a:rPr lang="it-IT" sz="2400" dirty="0"/>
              <a:t>regime </a:t>
            </a:r>
            <a:r>
              <a:rPr lang="it-IT" sz="2400" dirty="0" err="1"/>
              <a:t>autorizzatorio</a:t>
            </a:r>
            <a:r>
              <a:rPr lang="it-IT" sz="2400" dirty="0"/>
              <a:t> costituisce il cuore dello strumento </a:t>
            </a:r>
            <a:r>
              <a:rPr lang="it-IT" sz="2400" dirty="0" smtClean="0"/>
              <a:t>giuridico. L’art</a:t>
            </a:r>
            <a:r>
              <a:rPr lang="it-IT" sz="2400" dirty="0"/>
              <a:t>. 269 prevede la sottoposizione ad apposita autorizzazione l’installazione di nuovi impianti o il trasferimento di impianti già esistenti da un luogo a un altro, sia per i nuovi impianti, sia per quelli già autorizzati dalla normativa previgente</a:t>
            </a:r>
            <a:r>
              <a:rPr lang="it-IT" dirty="0"/>
              <a:t>. </a:t>
            </a:r>
          </a:p>
          <a:p>
            <a:pPr marL="0" indent="0" algn="just">
              <a:buFontTx/>
              <a:buNone/>
            </a:pPr>
            <a:endParaRPr lang="it-IT" dirty="0"/>
          </a:p>
        </p:txBody>
      </p:sp>
    </p:spTree>
    <p:extLst>
      <p:ext uri="{BB962C8B-B14F-4D97-AF65-F5344CB8AC3E}">
        <p14:creationId xmlns:p14="http://schemas.microsoft.com/office/powerpoint/2010/main" val="228282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endParaRPr lang="it-IT"/>
          </a:p>
        </p:txBody>
      </p:sp>
      <p:sp>
        <p:nvSpPr>
          <p:cNvPr id="123907" name="Rectangle 3"/>
          <p:cNvSpPr>
            <a:spLocks noGrp="1" noChangeArrowheads="1"/>
          </p:cNvSpPr>
          <p:nvPr>
            <p:ph type="body" idx="1"/>
          </p:nvPr>
        </p:nvSpPr>
        <p:spPr/>
        <p:txBody>
          <a:bodyPr/>
          <a:lstStyle/>
          <a:p>
            <a:pPr marL="0" indent="0" algn="just">
              <a:lnSpc>
                <a:spcPct val="80000"/>
              </a:lnSpc>
              <a:buFontTx/>
              <a:buNone/>
            </a:pPr>
            <a:r>
              <a:rPr lang="it-IT" sz="2400"/>
              <a:t>La domanda di autorizzazione deve contenere l’indicazione relative:</a:t>
            </a:r>
          </a:p>
          <a:p>
            <a:pPr marL="0" indent="0" algn="just">
              <a:lnSpc>
                <a:spcPct val="80000"/>
              </a:lnSpc>
            </a:pPr>
            <a:r>
              <a:rPr lang="it-IT" sz="2400"/>
              <a:t> alla specifica attività cui l’impianto è destinato, </a:t>
            </a:r>
          </a:p>
          <a:p>
            <a:pPr marL="0" indent="0" algn="just">
              <a:lnSpc>
                <a:spcPct val="80000"/>
              </a:lnSpc>
            </a:pPr>
            <a:r>
              <a:rPr lang="it-IT" sz="2400"/>
              <a:t> al ciclo produttivo;</a:t>
            </a:r>
          </a:p>
          <a:p>
            <a:pPr marL="0" indent="0" algn="just">
              <a:lnSpc>
                <a:spcPct val="80000"/>
              </a:lnSpc>
            </a:pPr>
            <a:r>
              <a:rPr lang="it-IT" sz="2400"/>
              <a:t> alle tecniche di limitazione delle emissioni adottate;</a:t>
            </a:r>
          </a:p>
          <a:p>
            <a:pPr marL="0" indent="0" algn="just">
              <a:lnSpc>
                <a:spcPct val="80000"/>
              </a:lnSpc>
            </a:pPr>
            <a:r>
              <a:rPr lang="it-IT" sz="2400"/>
              <a:t> alla quantità e alla qualità di tali emissioni;</a:t>
            </a:r>
          </a:p>
          <a:p>
            <a:pPr marL="0" indent="0" algn="just">
              <a:lnSpc>
                <a:spcPct val="80000"/>
              </a:lnSpc>
            </a:pPr>
            <a:r>
              <a:rPr lang="it-IT" sz="2400"/>
              <a:t> alle modalità di esercizio;</a:t>
            </a:r>
          </a:p>
          <a:p>
            <a:pPr marL="0" indent="0" algn="just">
              <a:lnSpc>
                <a:spcPct val="80000"/>
              </a:lnSpc>
            </a:pPr>
            <a:r>
              <a:rPr lang="it-IT" sz="2400"/>
              <a:t> alla quantità, tipo e caratteristiche merceologiche dei combustibili;</a:t>
            </a:r>
          </a:p>
          <a:p>
            <a:pPr marL="0" indent="0" algn="just">
              <a:lnSpc>
                <a:spcPct val="80000"/>
              </a:lnSpc>
            </a:pPr>
            <a:r>
              <a:rPr lang="it-IT" sz="2400"/>
              <a:t> al termine per la messa a regime;</a:t>
            </a:r>
          </a:p>
          <a:p>
            <a:pPr marL="0" indent="0" algn="just">
              <a:lnSpc>
                <a:spcPct val="80000"/>
              </a:lnSpc>
            </a:pPr>
            <a:r>
              <a:rPr lang="it-IT" sz="2400"/>
              <a:t> e solo per alcuni impianti al “minimo tecnico” definito mediante i parametri di impianto che lo caratterizzano. </a:t>
            </a:r>
          </a:p>
          <a:p>
            <a:pPr marL="0" indent="0" algn="just">
              <a:lnSpc>
                <a:spcPct val="80000"/>
              </a:lnSpc>
              <a:buFontTx/>
              <a:buNone/>
            </a:pPr>
            <a:endParaRPr lang="it-IT" sz="2400"/>
          </a:p>
        </p:txBody>
      </p:sp>
    </p:spTree>
    <p:extLst>
      <p:ext uri="{BB962C8B-B14F-4D97-AF65-F5344CB8AC3E}">
        <p14:creationId xmlns:p14="http://schemas.microsoft.com/office/powerpoint/2010/main" val="1564054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endParaRPr lang="it-IT"/>
          </a:p>
        </p:txBody>
      </p:sp>
      <p:sp>
        <p:nvSpPr>
          <p:cNvPr id="124931" name="Rectangle 3"/>
          <p:cNvSpPr>
            <a:spLocks noGrp="1" noChangeArrowheads="1"/>
          </p:cNvSpPr>
          <p:nvPr>
            <p:ph type="body" idx="1"/>
          </p:nvPr>
        </p:nvSpPr>
        <p:spPr/>
        <p:txBody>
          <a:bodyPr/>
          <a:lstStyle/>
          <a:p>
            <a:pPr marL="0" indent="0" algn="just">
              <a:lnSpc>
                <a:spcPct val="90000"/>
              </a:lnSpc>
              <a:buFontTx/>
              <a:buNone/>
            </a:pPr>
            <a:r>
              <a:rPr lang="it-IT" sz="2400" dirty="0"/>
              <a:t>L’autorizzazione ha una durata di 15 anni e fissa:</a:t>
            </a:r>
          </a:p>
          <a:p>
            <a:pPr marL="0" indent="0" algn="just">
              <a:lnSpc>
                <a:spcPct val="90000"/>
              </a:lnSpc>
              <a:buFontTx/>
              <a:buNone/>
            </a:pPr>
            <a:endParaRPr lang="it-IT" sz="2400" dirty="0"/>
          </a:p>
          <a:p>
            <a:pPr marL="0" indent="0" algn="just">
              <a:lnSpc>
                <a:spcPct val="90000"/>
              </a:lnSpc>
            </a:pPr>
            <a:r>
              <a:rPr lang="it-IT" sz="2400" dirty="0"/>
              <a:t> i valori limite di emissione;</a:t>
            </a:r>
          </a:p>
          <a:p>
            <a:pPr marL="0" indent="0" algn="just">
              <a:lnSpc>
                <a:spcPct val="90000"/>
              </a:lnSpc>
            </a:pPr>
            <a:r>
              <a:rPr lang="it-IT" sz="2400" dirty="0"/>
              <a:t> le prescrizioni;</a:t>
            </a:r>
          </a:p>
          <a:p>
            <a:pPr marL="0" indent="0" algn="just">
              <a:lnSpc>
                <a:spcPct val="90000"/>
              </a:lnSpc>
            </a:pPr>
            <a:r>
              <a:rPr lang="it-IT" sz="2400" dirty="0"/>
              <a:t> i metodi di campionamento e di analisi;</a:t>
            </a:r>
          </a:p>
          <a:p>
            <a:pPr marL="0" indent="0" algn="just">
              <a:lnSpc>
                <a:spcPct val="90000"/>
              </a:lnSpc>
            </a:pPr>
            <a:r>
              <a:rPr lang="it-IT" sz="2400" dirty="0"/>
              <a:t> i criteri per la valutazione della conformità dei valori misurati ai valori limite;</a:t>
            </a:r>
          </a:p>
          <a:p>
            <a:pPr marL="0" indent="0" algn="just">
              <a:lnSpc>
                <a:spcPct val="90000"/>
              </a:lnSpc>
            </a:pPr>
            <a:r>
              <a:rPr lang="it-IT" sz="2400" dirty="0"/>
              <a:t> la periodicità dei controlli di competenza del gestore;</a:t>
            </a:r>
          </a:p>
          <a:p>
            <a:pPr marL="0" indent="0" algn="just">
              <a:lnSpc>
                <a:spcPct val="90000"/>
              </a:lnSpc>
            </a:pPr>
            <a:r>
              <a:rPr lang="it-IT" sz="2400" dirty="0"/>
              <a:t> apposite prescrizioni finalizzate ad assicurare il contenimento delle emissioni diffuse.</a:t>
            </a:r>
          </a:p>
        </p:txBody>
      </p:sp>
    </p:spTree>
    <p:extLst>
      <p:ext uri="{BB962C8B-B14F-4D97-AF65-F5344CB8AC3E}">
        <p14:creationId xmlns:p14="http://schemas.microsoft.com/office/powerpoint/2010/main" val="4050684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endParaRPr lang="it-IT"/>
          </a:p>
        </p:txBody>
      </p:sp>
      <p:sp>
        <p:nvSpPr>
          <p:cNvPr id="125955" name="Rectangle 3"/>
          <p:cNvSpPr>
            <a:spLocks noGrp="1" noChangeArrowheads="1"/>
          </p:cNvSpPr>
          <p:nvPr>
            <p:ph type="body" idx="1"/>
          </p:nvPr>
        </p:nvSpPr>
        <p:spPr/>
        <p:txBody>
          <a:bodyPr/>
          <a:lstStyle/>
          <a:p>
            <a:pPr marL="0" indent="0" algn="just">
              <a:lnSpc>
                <a:spcPct val="80000"/>
              </a:lnSpc>
              <a:buFontTx/>
              <a:buNone/>
            </a:pPr>
            <a:r>
              <a:rPr lang="it-IT" sz="2400" dirty="0"/>
              <a:t>L’amministrazione ha un ampio potere ispettivo al fine di verificare il rispetto dell’autorizzazione e delle prescrizioni in essa contenute.</a:t>
            </a:r>
          </a:p>
          <a:p>
            <a:pPr marL="0" indent="0" algn="just">
              <a:lnSpc>
                <a:spcPct val="80000"/>
              </a:lnSpc>
              <a:buFontTx/>
              <a:buNone/>
            </a:pPr>
            <a:endParaRPr lang="it-IT" sz="2400" dirty="0"/>
          </a:p>
          <a:p>
            <a:pPr marL="0" indent="0" algn="just">
              <a:lnSpc>
                <a:spcPct val="80000"/>
              </a:lnSpc>
              <a:buFontTx/>
              <a:buNone/>
            </a:pPr>
            <a:r>
              <a:rPr lang="it-IT" sz="2400" dirty="0"/>
              <a:t>Art. 269, comma 9: </a:t>
            </a:r>
            <a:r>
              <a:rPr lang="it-IT" sz="2400" i="1" dirty="0"/>
              <a:t>“9. L'autorità competente per il controllo </a:t>
            </a:r>
            <a:r>
              <a:rPr lang="it-IT" sz="2400" i="1" dirty="0" err="1"/>
              <a:t>é</a:t>
            </a:r>
            <a:r>
              <a:rPr lang="it-IT" sz="2400" i="1" dirty="0"/>
              <a:t> autorizzata ad effettuare presso gli impianti tutte le ispezioni che ritenga necessarie per accertare il rispetto dell'autorizzazione.”</a:t>
            </a:r>
          </a:p>
          <a:p>
            <a:pPr marL="0" indent="0" algn="just">
              <a:lnSpc>
                <a:spcPct val="80000"/>
              </a:lnSpc>
              <a:buFontTx/>
              <a:buNone/>
            </a:pPr>
            <a:endParaRPr lang="it-IT" sz="2400" i="1" dirty="0"/>
          </a:p>
        </p:txBody>
      </p:sp>
    </p:spTree>
    <p:extLst>
      <p:ext uri="{BB962C8B-B14F-4D97-AF65-F5344CB8AC3E}">
        <p14:creationId xmlns:p14="http://schemas.microsoft.com/office/powerpoint/2010/main" val="1876921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270</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In sede di autorizzazione, </a:t>
            </a:r>
            <a:r>
              <a:rPr lang="it-IT" dirty="0" err="1" smtClean="0"/>
              <a:t>l'autorita'</a:t>
            </a:r>
            <a:r>
              <a:rPr lang="it-IT" dirty="0" smtClean="0"/>
              <a:t> competente verifica se le emissioni diffuse di </a:t>
            </a:r>
            <a:r>
              <a:rPr lang="it-IT" i="1" dirty="0" smtClean="0"/>
              <a:t>ciascun impianto e di ciascuna </a:t>
            </a:r>
            <a:r>
              <a:rPr lang="it-IT" i="1" dirty="0" err="1" smtClean="0"/>
              <a:t>attivita‘</a:t>
            </a:r>
            <a:r>
              <a:rPr lang="it-IT" i="1" dirty="0" smtClean="0"/>
              <a:t> </a:t>
            </a:r>
            <a:r>
              <a:rPr lang="it-IT" dirty="0" smtClean="0"/>
              <a:t>sono tecnicamente convogliabili sulla base delle migliori tecniche disponibili e sulla base delle pertinenti prescrizioni dell'Allegato I alla parte quinta del presente decreto e, in tal caso, ne dispone la captazione ed il convogliamento. </a:t>
            </a:r>
          </a:p>
          <a:p>
            <a:endParaRPr lang="it-IT" dirty="0"/>
          </a:p>
        </p:txBody>
      </p:sp>
    </p:spTree>
    <p:extLst>
      <p:ext uri="{BB962C8B-B14F-4D97-AF65-F5344CB8AC3E}">
        <p14:creationId xmlns:p14="http://schemas.microsoft.com/office/powerpoint/2010/main" val="4227302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algn="just"/>
            <a:r>
              <a:rPr lang="it-IT" b="1" dirty="0" smtClean="0">
                <a:solidFill>
                  <a:srgbClr val="FF0000"/>
                </a:solidFill>
                <a:effectLst>
                  <a:outerShdw blurRad="38100" dist="38100" dir="2700000" algn="tl">
                    <a:srgbClr val="000000">
                      <a:alpha val="43137"/>
                    </a:srgbClr>
                  </a:outerShdw>
                </a:effectLst>
              </a:rPr>
              <a:t>migliori tecniche disponibili</a:t>
            </a:r>
            <a:r>
              <a:rPr lang="it-IT" dirty="0" smtClean="0"/>
              <a:t>: la </a:t>
            </a:r>
            <a:r>
              <a:rPr lang="it-IT" dirty="0" err="1" smtClean="0"/>
              <a:t>piu'</a:t>
            </a:r>
            <a:r>
              <a:rPr lang="it-IT" dirty="0" smtClean="0"/>
              <a:t> efficiente ed avanzata fase di sviluppo di </a:t>
            </a:r>
            <a:r>
              <a:rPr lang="it-IT" dirty="0" err="1" smtClean="0"/>
              <a:t>attivita'</a:t>
            </a:r>
            <a:r>
              <a:rPr lang="it-IT" dirty="0" smtClean="0"/>
              <a:t> e relativi metodi di esercizio indicanti </a:t>
            </a:r>
            <a:r>
              <a:rPr lang="it-IT" dirty="0" err="1" smtClean="0"/>
              <a:t>l'idoneita'</a:t>
            </a:r>
            <a:r>
              <a:rPr lang="it-IT" dirty="0" smtClean="0"/>
              <a:t> pratica di determinate tecniche ad evitare ovvero, se </a:t>
            </a:r>
            <a:r>
              <a:rPr lang="it-IT" dirty="0" err="1" smtClean="0"/>
              <a:t>cio'</a:t>
            </a:r>
            <a:r>
              <a:rPr lang="it-IT" dirty="0" smtClean="0"/>
              <a:t> risulti impossibile, a ridurre le emissioni; a tal fine, si intende per: </a:t>
            </a:r>
          </a:p>
          <a:p>
            <a:pPr algn="just"/>
            <a:r>
              <a:rPr lang="it-IT" dirty="0" smtClean="0"/>
              <a:t>1) tecniche: sia le tecniche impiegate, sia le </a:t>
            </a:r>
            <a:r>
              <a:rPr lang="it-IT" dirty="0" err="1" smtClean="0"/>
              <a:t>modalita'</a:t>
            </a:r>
            <a:r>
              <a:rPr lang="it-IT" dirty="0" smtClean="0"/>
              <a:t> di progettazione, costruzione, manutenzione, esercizio e chiusura degli impianti e delle </a:t>
            </a:r>
            <a:r>
              <a:rPr lang="it-IT" dirty="0" err="1" smtClean="0"/>
              <a:t>attivita'</a:t>
            </a:r>
            <a:r>
              <a:rPr lang="it-IT" dirty="0" smtClean="0"/>
              <a:t>; </a:t>
            </a:r>
          </a:p>
          <a:p>
            <a:pPr algn="just"/>
            <a:r>
              <a:rPr lang="it-IT" dirty="0" smtClean="0"/>
              <a:t>2) disponibili: le tecniche sviluppate su una scala che ne consenta l'applicazione in condizioni economicamente e tecnicamente valide nell'ambito del pertinente comparto industriale, prendendo in considerazione i costi e i vantaggi, indipendentemente dal fatto che siano o meno applicate o prodotte in ambito nazionale, </a:t>
            </a:r>
            <a:r>
              <a:rPr lang="it-IT" dirty="0" err="1" smtClean="0"/>
              <a:t>purche</a:t>
            </a:r>
            <a:r>
              <a:rPr lang="it-IT" dirty="0" smtClean="0"/>
              <a:t>' il gestore possa avervi accesso a condizioni ragionevoli; </a:t>
            </a:r>
          </a:p>
          <a:p>
            <a:pPr algn="just"/>
            <a:r>
              <a:rPr lang="it-IT" dirty="0" smtClean="0"/>
              <a:t>3) migliori: le tecniche </a:t>
            </a:r>
            <a:r>
              <a:rPr lang="it-IT" dirty="0" err="1" smtClean="0"/>
              <a:t>piu'</a:t>
            </a:r>
            <a:r>
              <a:rPr lang="it-IT" dirty="0" smtClean="0"/>
              <a:t> efficaci per ottenere un elevato livello di protezione dell'ambiente nel suo complesso; </a:t>
            </a:r>
            <a:endParaRPr lang="it-IT" dirty="0"/>
          </a:p>
        </p:txBody>
      </p:sp>
    </p:spTree>
    <p:extLst>
      <p:ext uri="{BB962C8B-B14F-4D97-AF65-F5344CB8AC3E}">
        <p14:creationId xmlns:p14="http://schemas.microsoft.com/office/powerpoint/2010/main" val="1170271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272</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a:bodyPr>
          <a:lstStyle/>
          <a:p>
            <a:pPr algn="just"/>
            <a:r>
              <a:rPr lang="it-IT" dirty="0" smtClean="0"/>
              <a:t>Attività a ridotto inquinamento atmosferico:</a:t>
            </a:r>
          </a:p>
          <a:p>
            <a:pPr lvl="1" algn="just"/>
            <a:r>
              <a:rPr lang="it-IT" dirty="0" smtClean="0"/>
              <a:t>I gestori di alcune particolari tipologie di impianti/attività a ridotto inquinamento atmosferico (elencate) possono avvalersi, tramite domanda all’Autorità competente, di apposite autorizzazioni a carattere generale. Autorizzazione non rilasciata in via esplicita, domanda di adesione ad un provvedimento di carattere generale. Se solo un punto di emissione deve essere autorizzato in via ordinaria, tutto lo stabilimento deve essere autorizzato in via ordinaria. </a:t>
            </a:r>
            <a:endParaRPr lang="it-IT" dirty="0"/>
          </a:p>
        </p:txBody>
      </p:sp>
    </p:spTree>
    <p:extLst>
      <p:ext uri="{BB962C8B-B14F-4D97-AF65-F5344CB8AC3E}">
        <p14:creationId xmlns:p14="http://schemas.microsoft.com/office/powerpoint/2010/main" val="70205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lstStyle/>
          <a:p>
            <a:pPr algn="just"/>
            <a:r>
              <a:rPr lang="it-IT" dirty="0" smtClean="0"/>
              <a:t>Cause naturali:</a:t>
            </a:r>
          </a:p>
          <a:p>
            <a:pPr lvl="1" algn="just"/>
            <a:r>
              <a:rPr lang="it-IT" dirty="0" smtClean="0"/>
              <a:t>Erosione da parte del vento di materiali con formazione di polveri </a:t>
            </a:r>
            <a:r>
              <a:rPr lang="it-IT" dirty="0" err="1" smtClean="0"/>
              <a:t>aerodisperse</a:t>
            </a:r>
            <a:r>
              <a:rPr lang="it-IT" dirty="0" smtClean="0"/>
              <a:t>;</a:t>
            </a:r>
          </a:p>
          <a:p>
            <a:pPr lvl="1" algn="just"/>
            <a:r>
              <a:rPr lang="it-IT" dirty="0" smtClean="0"/>
              <a:t>Produzione di biossido di carbonio dalla respirazione;</a:t>
            </a:r>
          </a:p>
          <a:p>
            <a:pPr lvl="1" algn="just"/>
            <a:r>
              <a:rPr lang="it-IT" dirty="0" smtClean="0"/>
              <a:t>Fenomeni di natura tettonica (eruzioni vulcaniche);</a:t>
            </a:r>
          </a:p>
          <a:p>
            <a:pPr lvl="1" algn="just"/>
            <a:r>
              <a:rPr lang="it-IT" dirty="0" smtClean="0"/>
              <a:t>Scariche elettriche in caso di temporali (ozono)</a:t>
            </a:r>
            <a:endParaRPr lang="it-IT" dirty="0"/>
          </a:p>
        </p:txBody>
      </p:sp>
    </p:spTree>
    <p:extLst>
      <p:ext uri="{BB962C8B-B14F-4D97-AF65-F5344CB8AC3E}">
        <p14:creationId xmlns:p14="http://schemas.microsoft.com/office/powerpoint/2010/main" val="1619910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272</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lnSpcReduction="10000"/>
          </a:bodyPr>
          <a:lstStyle/>
          <a:p>
            <a:r>
              <a:rPr lang="it-IT" dirty="0" smtClean="0"/>
              <a:t>Riparazioni e verniciature di carrozzerie;</a:t>
            </a:r>
          </a:p>
          <a:p>
            <a:r>
              <a:rPr lang="it-IT" dirty="0" smtClean="0"/>
              <a:t>Tipografie (con utilizzo non superiore a 30kg al giorno di prodotti per la stampa)</a:t>
            </a:r>
          </a:p>
          <a:p>
            <a:r>
              <a:rPr lang="it-IT" dirty="0" smtClean="0"/>
              <a:t>Panificazione, pasticceria (con consumo di farina non superiore a 1.500kg/g)</a:t>
            </a:r>
          </a:p>
          <a:p>
            <a:r>
              <a:rPr lang="it-IT" dirty="0" smtClean="0"/>
              <a:t>Laboratori orafi (con meno di 25 addetti)</a:t>
            </a:r>
          </a:p>
          <a:p>
            <a:r>
              <a:rPr lang="it-IT" dirty="0" smtClean="0"/>
              <a:t>Trasformazione e conservazione di frutta (non superiore a 1.000kg/g esclusa la congelazione)</a:t>
            </a:r>
          </a:p>
          <a:p>
            <a:r>
              <a:rPr lang="it-IT" dirty="0" smtClean="0"/>
              <a:t>….</a:t>
            </a:r>
            <a:endParaRPr lang="it-IT" dirty="0"/>
          </a:p>
        </p:txBody>
      </p:sp>
    </p:spTree>
    <p:extLst>
      <p:ext uri="{BB962C8B-B14F-4D97-AF65-F5344CB8AC3E}">
        <p14:creationId xmlns:p14="http://schemas.microsoft.com/office/powerpoint/2010/main" val="4274648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Titolo II: impianti termici civili – campo di applicazione. </a:t>
            </a:r>
            <a:endParaRPr lang="it-IT" dirty="0">
              <a:solidFill>
                <a:srgbClr val="FF0000"/>
              </a:solidFill>
              <a:effectLst>
                <a:outerShdw blurRad="38100" dist="38100" dir="2700000" algn="tl">
                  <a:srgbClr val="000000">
                    <a:alpha val="43137"/>
                  </a:srgbClr>
                </a:outerShdw>
              </a:effectLst>
            </a:endParaRPr>
          </a:p>
        </p:txBody>
      </p:sp>
      <p:sp>
        <p:nvSpPr>
          <p:cNvPr id="126979" name="Rectangle 3"/>
          <p:cNvSpPr>
            <a:spLocks noGrp="1" noChangeArrowheads="1"/>
          </p:cNvSpPr>
          <p:nvPr>
            <p:ph type="body" idx="1"/>
          </p:nvPr>
        </p:nvSpPr>
        <p:spPr/>
        <p:txBody>
          <a:bodyPr>
            <a:normAutofit fontScale="92500" lnSpcReduction="10000"/>
          </a:bodyPr>
          <a:lstStyle/>
          <a:p>
            <a:pPr marL="0" indent="0" algn="just">
              <a:lnSpc>
                <a:spcPct val="80000"/>
              </a:lnSpc>
              <a:buFontTx/>
              <a:buNone/>
            </a:pPr>
            <a:r>
              <a:rPr lang="it-IT" sz="2400" b="1" i="1" dirty="0" smtClean="0"/>
              <a:t>Il presente titolo disciplina, ai fini della prevenzione e della limitazione dell'inquinamento atmosferico, gli impianti termici civili aventi potenza termica nominale inferiore a 3 MW. Sono sottoposti alle disposizioni del titolo I gli impianti termici civili aventi potenza termica nominale uguale o superiore. </a:t>
            </a:r>
          </a:p>
          <a:p>
            <a:pPr marL="0" indent="0" algn="just">
              <a:lnSpc>
                <a:spcPct val="80000"/>
              </a:lnSpc>
              <a:buFontTx/>
              <a:buNone/>
            </a:pPr>
            <a:endParaRPr lang="it-IT" sz="2400" b="1" i="1" dirty="0"/>
          </a:p>
          <a:p>
            <a:pPr marL="0" indent="0" algn="just">
              <a:lnSpc>
                <a:spcPct val="80000"/>
              </a:lnSpc>
              <a:buFontTx/>
              <a:buNone/>
            </a:pPr>
            <a:r>
              <a:rPr lang="it-IT" sz="2400" b="1" dirty="0" smtClean="0">
                <a:effectLst>
                  <a:outerShdw blurRad="38100" dist="38100" dir="2700000" algn="tl">
                    <a:srgbClr val="000000">
                      <a:alpha val="43137"/>
                    </a:srgbClr>
                  </a:outerShdw>
                </a:effectLst>
              </a:rPr>
              <a:t>impianto termico</a:t>
            </a:r>
            <a:r>
              <a:rPr lang="it-IT" sz="2400" dirty="0" smtClean="0"/>
              <a:t>: impianto destinato alla produzione di calore costituito da uno o </a:t>
            </a:r>
            <a:r>
              <a:rPr lang="it-IT" sz="2400" dirty="0" err="1" smtClean="0"/>
              <a:t>piu'</a:t>
            </a:r>
            <a:r>
              <a:rPr lang="it-IT" sz="2400" dirty="0" smtClean="0"/>
              <a:t> generatori di calore e da un unico sistema di distribuzione e utilizzazione di tale calore, </a:t>
            </a:r>
            <a:r>
              <a:rPr lang="it-IT" sz="2400" dirty="0" err="1" smtClean="0"/>
              <a:t>nonche</a:t>
            </a:r>
            <a:r>
              <a:rPr lang="it-IT" sz="2400" dirty="0" smtClean="0"/>
              <a:t>' da appositi dispositivi di regolazione e di controllo</a:t>
            </a:r>
          </a:p>
          <a:p>
            <a:pPr marL="0" indent="0" algn="just">
              <a:lnSpc>
                <a:spcPct val="80000"/>
              </a:lnSpc>
              <a:buFontTx/>
              <a:buNone/>
            </a:pPr>
            <a:endParaRPr lang="it-IT" sz="2400" dirty="0" smtClean="0"/>
          </a:p>
          <a:p>
            <a:pPr marL="0" indent="0" algn="just">
              <a:lnSpc>
                <a:spcPct val="80000"/>
              </a:lnSpc>
              <a:buFontTx/>
              <a:buNone/>
            </a:pPr>
            <a:r>
              <a:rPr lang="it-IT" sz="2400" b="1" dirty="0" smtClean="0">
                <a:effectLst>
                  <a:outerShdw blurRad="38100" dist="38100" dir="2700000" algn="tl">
                    <a:srgbClr val="000000">
                      <a:alpha val="43137"/>
                    </a:srgbClr>
                  </a:outerShdw>
                </a:effectLst>
              </a:rPr>
              <a:t>impianto termico civile</a:t>
            </a:r>
            <a:r>
              <a:rPr lang="it-IT" sz="2400" dirty="0" smtClean="0"/>
              <a:t>: impianto termico la cui produzione di calore </a:t>
            </a:r>
            <a:r>
              <a:rPr lang="it-IT" sz="2400" dirty="0" err="1" smtClean="0"/>
              <a:t>e'</a:t>
            </a:r>
            <a:r>
              <a:rPr lang="it-IT" sz="2400" dirty="0" smtClean="0"/>
              <a:t> esclusivamente destinata, anche in edifici ad uso non residenziale, al riscaldamento o alla climatizzazione invernale o estiva di ambienti o al riscaldamento di acqua per usi igienici e sanitari; l'impianto termico civile </a:t>
            </a:r>
            <a:r>
              <a:rPr lang="it-IT" sz="2400" dirty="0" err="1" smtClean="0"/>
              <a:t>e'</a:t>
            </a:r>
            <a:r>
              <a:rPr lang="it-IT" sz="2400" dirty="0" smtClean="0"/>
              <a:t> centralizzato se serve tutte le </a:t>
            </a:r>
            <a:r>
              <a:rPr lang="it-IT" sz="2400" dirty="0" err="1" smtClean="0"/>
              <a:t>unita'</a:t>
            </a:r>
            <a:r>
              <a:rPr lang="it-IT" sz="2400" dirty="0" smtClean="0"/>
              <a:t> dell'edificio o di </a:t>
            </a:r>
            <a:r>
              <a:rPr lang="it-IT" sz="2400" dirty="0" err="1" smtClean="0"/>
              <a:t>piu'</a:t>
            </a:r>
            <a:r>
              <a:rPr lang="it-IT" sz="2400" dirty="0" smtClean="0"/>
              <a:t> edifici ed </a:t>
            </a:r>
            <a:r>
              <a:rPr lang="it-IT" sz="2400" dirty="0" err="1" smtClean="0"/>
              <a:t>e'</a:t>
            </a:r>
            <a:r>
              <a:rPr lang="it-IT" sz="2400" dirty="0" smtClean="0"/>
              <a:t> individuale negli altri casi</a:t>
            </a:r>
            <a:endParaRPr lang="it-IT" sz="2400" dirty="0"/>
          </a:p>
        </p:txBody>
      </p:sp>
    </p:spTree>
    <p:extLst>
      <p:ext uri="{BB962C8B-B14F-4D97-AF65-F5344CB8AC3E}">
        <p14:creationId xmlns:p14="http://schemas.microsoft.com/office/powerpoint/2010/main" val="1274459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Titolo II: impianti termici civili</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lnSpc>
                <a:spcPct val="80000"/>
              </a:lnSpc>
              <a:buFontTx/>
              <a:buNone/>
            </a:pPr>
            <a:r>
              <a:rPr lang="it-IT" dirty="0" smtClean="0"/>
              <a:t>Per gli impianti termici civili la normativa impone:</a:t>
            </a:r>
          </a:p>
          <a:p>
            <a:pPr marL="0" indent="0" algn="just">
              <a:lnSpc>
                <a:spcPct val="80000"/>
              </a:lnSpc>
              <a:buFontTx/>
              <a:buNone/>
            </a:pPr>
            <a:endParaRPr lang="it-IT" dirty="0" smtClean="0"/>
          </a:p>
          <a:p>
            <a:pPr marL="0" indent="0" algn="just">
              <a:lnSpc>
                <a:spcPct val="80000"/>
              </a:lnSpc>
            </a:pPr>
            <a:r>
              <a:rPr lang="it-IT" dirty="0" smtClean="0"/>
              <a:t> per gli impianti superiori a una determinata soglia, l’obbligo di denuncia in caso di installazione o modifica (art. 284);</a:t>
            </a:r>
          </a:p>
          <a:p>
            <a:pPr marL="0" indent="0" algn="just">
              <a:lnSpc>
                <a:spcPct val="80000"/>
              </a:lnSpc>
            </a:pPr>
            <a:r>
              <a:rPr lang="it-IT" dirty="0" smtClean="0"/>
              <a:t> il rispetto di requisiti tecnici e costruttivi (art. 285);</a:t>
            </a:r>
          </a:p>
          <a:p>
            <a:pPr marL="0" indent="0" algn="just">
              <a:lnSpc>
                <a:spcPct val="80000"/>
              </a:lnSpc>
            </a:pPr>
            <a:r>
              <a:rPr lang="it-IT" dirty="0" smtClean="0"/>
              <a:t> il rispetto di valori limite di emissione (art. 286);</a:t>
            </a:r>
          </a:p>
          <a:p>
            <a:pPr marL="0" indent="0" algn="just">
              <a:lnSpc>
                <a:spcPct val="80000"/>
              </a:lnSpc>
            </a:pPr>
            <a:r>
              <a:rPr lang="it-IT" dirty="0" smtClean="0"/>
              <a:t> la qualificazione dei soggetti deputati alla conduzione degli impianti che devono essere in possesso di un patentino di abilitazione ed essere iscritti in apposito registro.</a:t>
            </a:r>
          </a:p>
          <a:p>
            <a:endParaRPr lang="it-IT" dirty="0"/>
          </a:p>
        </p:txBody>
      </p:sp>
    </p:spTree>
    <p:extLst>
      <p:ext uri="{BB962C8B-B14F-4D97-AF65-F5344CB8AC3E}">
        <p14:creationId xmlns:p14="http://schemas.microsoft.com/office/powerpoint/2010/main" val="34655221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Titolo III: combustibili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Disciplina delle caratteristiche merceologiche dei combustibili che possono essere utilizzati negli impianti industriali e termici civili.</a:t>
            </a:r>
          </a:p>
          <a:p>
            <a:pPr algn="just"/>
            <a:r>
              <a:rPr lang="it-IT" dirty="0" smtClean="0"/>
              <a:t>Condizioni di utilizzo dei combustibili, comprese le prescrizioni finalizzate a ottimizzare il rendimento di combustione.</a:t>
            </a:r>
            <a:endParaRPr lang="it-IT" dirty="0"/>
          </a:p>
        </p:txBody>
      </p:sp>
    </p:spTree>
    <p:extLst>
      <p:ext uri="{BB962C8B-B14F-4D97-AF65-F5344CB8AC3E}">
        <p14:creationId xmlns:p14="http://schemas.microsoft.com/office/powerpoint/2010/main" val="28486679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Titolo III: combustibili</a:t>
            </a:r>
            <a:endParaRPr lang="it-IT" dirty="0"/>
          </a:p>
        </p:txBody>
      </p:sp>
      <p:sp>
        <p:nvSpPr>
          <p:cNvPr id="3" name="Segnaposto contenuto 2"/>
          <p:cNvSpPr>
            <a:spLocks noGrp="1"/>
          </p:cNvSpPr>
          <p:nvPr>
            <p:ph idx="1"/>
          </p:nvPr>
        </p:nvSpPr>
        <p:spPr/>
        <p:txBody>
          <a:bodyPr/>
          <a:lstStyle/>
          <a:p>
            <a:r>
              <a:rPr lang="it-IT" dirty="0" smtClean="0"/>
              <a:t>Combustibili utilizzabili nell’industria.</a:t>
            </a:r>
          </a:p>
          <a:p>
            <a:pPr lvl="1"/>
            <a:r>
              <a:rPr lang="it-IT" dirty="0" smtClean="0"/>
              <a:t>Gas naturale</a:t>
            </a:r>
          </a:p>
          <a:p>
            <a:pPr lvl="1"/>
            <a:r>
              <a:rPr lang="it-IT" dirty="0" smtClean="0"/>
              <a:t>Gas di petrolio</a:t>
            </a:r>
          </a:p>
          <a:p>
            <a:pPr lvl="1"/>
            <a:r>
              <a:rPr lang="it-IT" dirty="0" smtClean="0"/>
              <a:t>Gasolio, kerosene</a:t>
            </a:r>
          </a:p>
          <a:p>
            <a:pPr lvl="1"/>
            <a:r>
              <a:rPr lang="it-IT" dirty="0" smtClean="0"/>
              <a:t>Legna da ardere</a:t>
            </a:r>
          </a:p>
          <a:p>
            <a:pPr lvl="1"/>
            <a:r>
              <a:rPr lang="it-IT" dirty="0" smtClean="0"/>
              <a:t>Carbone di legna</a:t>
            </a:r>
          </a:p>
          <a:p>
            <a:pPr lvl="1"/>
            <a:r>
              <a:rPr lang="it-IT" dirty="0" smtClean="0"/>
              <a:t>biogas</a:t>
            </a:r>
            <a:endParaRPr lang="it-IT" dirty="0"/>
          </a:p>
        </p:txBody>
      </p:sp>
    </p:spTree>
    <p:extLst>
      <p:ext uri="{BB962C8B-B14F-4D97-AF65-F5344CB8AC3E}">
        <p14:creationId xmlns:p14="http://schemas.microsoft.com/office/powerpoint/2010/main" val="10843138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Titolo III: combustibili</a:t>
            </a:r>
            <a:endParaRPr lang="it-IT" dirty="0"/>
          </a:p>
        </p:txBody>
      </p:sp>
      <p:sp>
        <p:nvSpPr>
          <p:cNvPr id="3" name="Segnaposto contenuto 2"/>
          <p:cNvSpPr>
            <a:spLocks noGrp="1"/>
          </p:cNvSpPr>
          <p:nvPr>
            <p:ph idx="1"/>
          </p:nvPr>
        </p:nvSpPr>
        <p:spPr/>
        <p:txBody>
          <a:bodyPr/>
          <a:lstStyle/>
          <a:p>
            <a:r>
              <a:rPr lang="it-IT" dirty="0" smtClean="0"/>
              <a:t>Art. 294: al fine di garantire il risparmio energetico e un più basso livello di emissioni in atmosfera, indica le strumentazioni obbligatorie a corredo degli impianti termici per la rilevazione della temperatura, ossigeno libero, monossido di carbonio. </a:t>
            </a:r>
            <a:endParaRPr lang="it-IT" dirty="0"/>
          </a:p>
        </p:txBody>
      </p:sp>
    </p:spTree>
    <p:extLst>
      <p:ext uri="{BB962C8B-B14F-4D97-AF65-F5344CB8AC3E}">
        <p14:creationId xmlns:p14="http://schemas.microsoft.com/office/powerpoint/2010/main" val="9409796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Titolo III: combustibili</a:t>
            </a:r>
            <a:endParaRPr lang="it-IT" dirty="0"/>
          </a:p>
        </p:txBody>
      </p:sp>
      <p:sp>
        <p:nvSpPr>
          <p:cNvPr id="3" name="Segnaposto contenuto 2"/>
          <p:cNvSpPr>
            <a:spLocks noGrp="1"/>
          </p:cNvSpPr>
          <p:nvPr>
            <p:ph idx="1"/>
          </p:nvPr>
        </p:nvSpPr>
        <p:spPr/>
        <p:txBody>
          <a:bodyPr/>
          <a:lstStyle/>
          <a:p>
            <a:r>
              <a:rPr lang="it-IT" dirty="0" smtClean="0"/>
              <a:t>Sanzioni: utilizzo di combustibili difformi da quelli prescritti.</a:t>
            </a:r>
          </a:p>
          <a:p>
            <a:pPr lvl="1"/>
            <a:r>
              <a:rPr lang="it-IT" dirty="0" smtClean="0"/>
              <a:t>Penali (industrie) e amministrative (impianti termici). </a:t>
            </a:r>
            <a:endParaRPr lang="it-IT" dirty="0"/>
          </a:p>
        </p:txBody>
      </p:sp>
    </p:spTree>
    <p:extLst>
      <p:ext uri="{BB962C8B-B14F-4D97-AF65-F5344CB8AC3E}">
        <p14:creationId xmlns:p14="http://schemas.microsoft.com/office/powerpoint/2010/main" val="20914519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solidFill>
                  <a:srgbClr val="FF0000"/>
                </a:solidFill>
                <a:effectLst>
                  <a:outerShdw blurRad="38100" dist="38100" dir="2700000" algn="tl">
                    <a:srgbClr val="000000">
                      <a:alpha val="43137"/>
                    </a:srgbClr>
                  </a:outerShdw>
                </a:effectLst>
              </a:rPr>
              <a:t>D.Lgs</a:t>
            </a:r>
            <a:r>
              <a:rPr lang="it-IT" dirty="0" smtClean="0">
                <a:solidFill>
                  <a:srgbClr val="FF0000"/>
                </a:solidFill>
                <a:effectLst>
                  <a:outerShdw blurRad="38100" dist="38100" dir="2700000" algn="tl">
                    <a:srgbClr val="000000">
                      <a:alpha val="43137"/>
                    </a:srgbClr>
                  </a:outerShdw>
                </a:effectLst>
              </a:rPr>
              <a:t> 155 2010 - </a:t>
            </a:r>
            <a:r>
              <a:rPr lang="it-IT" sz="3100" dirty="0" err="1" smtClean="0">
                <a:solidFill>
                  <a:srgbClr val="FF0000"/>
                </a:solidFill>
                <a:effectLst>
                  <a:outerShdw blurRad="38100" dist="38100" dir="2700000" algn="tl">
                    <a:srgbClr val="000000">
                      <a:alpha val="43137"/>
                    </a:srgbClr>
                  </a:outerShdw>
                </a:effectLst>
              </a:rPr>
              <a:t>qualita'</a:t>
            </a:r>
            <a:r>
              <a:rPr lang="it-IT" sz="3100" dirty="0" smtClean="0">
                <a:solidFill>
                  <a:srgbClr val="FF0000"/>
                </a:solidFill>
                <a:effectLst>
                  <a:outerShdw blurRad="38100" dist="38100" dir="2700000" algn="tl">
                    <a:srgbClr val="000000">
                      <a:alpha val="43137"/>
                    </a:srgbClr>
                  </a:outerShdw>
                </a:effectLst>
              </a:rPr>
              <a:t> dell'aria ambiente e per un'aria </a:t>
            </a:r>
            <a:r>
              <a:rPr lang="it-IT" sz="3100" dirty="0" err="1" smtClean="0">
                <a:solidFill>
                  <a:srgbClr val="FF0000"/>
                </a:solidFill>
                <a:effectLst>
                  <a:outerShdw blurRad="38100" dist="38100" dir="2700000" algn="tl">
                    <a:srgbClr val="000000">
                      <a:alpha val="43137"/>
                    </a:srgbClr>
                  </a:outerShdw>
                </a:effectLst>
              </a:rPr>
              <a:t>piu'</a:t>
            </a:r>
            <a:r>
              <a:rPr lang="it-IT" sz="3100" dirty="0" smtClean="0">
                <a:solidFill>
                  <a:srgbClr val="FF0000"/>
                </a:solidFill>
                <a:effectLst>
                  <a:outerShdw blurRad="38100" dist="38100" dir="2700000" algn="tl">
                    <a:srgbClr val="000000">
                      <a:alpha val="43137"/>
                    </a:srgbClr>
                  </a:outerShdw>
                </a:effectLst>
              </a:rPr>
              <a:t> pulita in Europa</a:t>
            </a:r>
            <a:endParaRPr lang="it-IT" sz="3100"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solidFill>
                  <a:srgbClr val="FF0000"/>
                </a:solidFill>
                <a:effectLst>
                  <a:outerShdw blurRad="38100" dist="38100" dir="2700000" algn="tl">
                    <a:srgbClr val="000000">
                      <a:alpha val="43137"/>
                    </a:srgbClr>
                  </a:outerShdw>
                </a:effectLst>
              </a:rPr>
              <a:t>aria ambiente</a:t>
            </a:r>
            <a:r>
              <a:rPr lang="it-IT" dirty="0" smtClean="0"/>
              <a:t>: l'aria esterna presente nella troposfera</a:t>
            </a:r>
          </a:p>
          <a:p>
            <a:pPr algn="just"/>
            <a:endParaRPr lang="it-IT" dirty="0"/>
          </a:p>
          <a:p>
            <a:pPr algn="just"/>
            <a:r>
              <a:rPr lang="it-IT" dirty="0" smtClean="0"/>
              <a:t>Il presente decreto recepisce la direttiva 2008/50/CE e sostituisce le disposizioni di attuazione della direttiva 2004/107/CE, istituendo un quadro normativo unitario in materia di valutazione e di gestione della </a:t>
            </a:r>
            <a:r>
              <a:rPr lang="it-IT" dirty="0" err="1" smtClean="0"/>
              <a:t>qualita'</a:t>
            </a:r>
            <a:r>
              <a:rPr lang="it-IT" dirty="0" smtClean="0"/>
              <a:t> dell'aria ambiente finalizzato a: </a:t>
            </a:r>
          </a:p>
          <a:p>
            <a:pPr algn="just"/>
            <a:r>
              <a:rPr lang="it-IT" dirty="0" smtClean="0"/>
              <a:t>a) individuare obiettivi di </a:t>
            </a:r>
            <a:r>
              <a:rPr lang="it-IT" dirty="0" err="1" smtClean="0"/>
              <a:t>qualita'</a:t>
            </a:r>
            <a:r>
              <a:rPr lang="it-IT" dirty="0" smtClean="0"/>
              <a:t> dell'aria ambiente volti a evitare, prevenire o ridurre effetti nocivi per la salute umana e per l'ambiente nel suo complesso; </a:t>
            </a:r>
          </a:p>
          <a:p>
            <a:pPr algn="just"/>
            <a:r>
              <a:rPr lang="it-IT" dirty="0" smtClean="0"/>
              <a:t>b) valutare la </a:t>
            </a:r>
            <a:r>
              <a:rPr lang="it-IT" dirty="0" err="1" smtClean="0"/>
              <a:t>qualita'</a:t>
            </a:r>
            <a:r>
              <a:rPr lang="it-IT" dirty="0" smtClean="0"/>
              <a:t> dell'aria ambiente sulla base di metodi e criteri comuni su tutto il territorio nazionale; </a:t>
            </a:r>
          </a:p>
        </p:txBody>
      </p:sp>
    </p:spTree>
    <p:extLst>
      <p:ext uri="{BB962C8B-B14F-4D97-AF65-F5344CB8AC3E}">
        <p14:creationId xmlns:p14="http://schemas.microsoft.com/office/powerpoint/2010/main" val="13620474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err="1">
                <a:solidFill>
                  <a:srgbClr val="FF0000"/>
                </a:solidFill>
                <a:effectLst>
                  <a:outerShdw blurRad="38100" dist="38100" dir="2700000" algn="tl">
                    <a:srgbClr val="000000">
                      <a:alpha val="43137"/>
                    </a:srgbClr>
                  </a:outerShdw>
                </a:effectLst>
              </a:rPr>
              <a:t>D.Lgs</a:t>
            </a:r>
            <a:r>
              <a:rPr lang="it-IT" sz="3200" dirty="0">
                <a:solidFill>
                  <a:srgbClr val="FF0000"/>
                </a:solidFill>
                <a:effectLst>
                  <a:outerShdw blurRad="38100" dist="38100" dir="2700000" algn="tl">
                    <a:srgbClr val="000000">
                      <a:alpha val="43137"/>
                    </a:srgbClr>
                  </a:outerShdw>
                </a:effectLst>
              </a:rPr>
              <a:t> 155 2010 - </a:t>
            </a:r>
            <a:r>
              <a:rPr lang="it-IT" sz="3200" dirty="0" err="1">
                <a:solidFill>
                  <a:srgbClr val="FF0000"/>
                </a:solidFill>
                <a:effectLst>
                  <a:outerShdw blurRad="38100" dist="38100" dir="2700000" algn="tl">
                    <a:srgbClr val="000000">
                      <a:alpha val="43137"/>
                    </a:srgbClr>
                  </a:outerShdw>
                </a:effectLst>
              </a:rPr>
              <a:t>qualita'</a:t>
            </a:r>
            <a:r>
              <a:rPr lang="it-IT" sz="3200" dirty="0">
                <a:solidFill>
                  <a:srgbClr val="FF0000"/>
                </a:solidFill>
                <a:effectLst>
                  <a:outerShdw blurRad="38100" dist="38100" dir="2700000" algn="tl">
                    <a:srgbClr val="000000">
                      <a:alpha val="43137"/>
                    </a:srgbClr>
                  </a:outerShdw>
                </a:effectLst>
              </a:rPr>
              <a:t> dell'aria ambiente e per un'aria </a:t>
            </a:r>
            <a:r>
              <a:rPr lang="it-IT" sz="3200" dirty="0" err="1">
                <a:solidFill>
                  <a:srgbClr val="FF0000"/>
                </a:solidFill>
                <a:effectLst>
                  <a:outerShdw blurRad="38100" dist="38100" dir="2700000" algn="tl">
                    <a:srgbClr val="000000">
                      <a:alpha val="43137"/>
                    </a:srgbClr>
                  </a:outerShdw>
                </a:effectLst>
              </a:rPr>
              <a:t>piu'</a:t>
            </a:r>
            <a:r>
              <a:rPr lang="it-IT" sz="3200" dirty="0">
                <a:solidFill>
                  <a:srgbClr val="FF0000"/>
                </a:solidFill>
                <a:effectLst>
                  <a:outerShdw blurRad="38100" dist="38100" dir="2700000" algn="tl">
                    <a:srgbClr val="000000">
                      <a:alpha val="43137"/>
                    </a:srgbClr>
                  </a:outerShdw>
                </a:effectLst>
              </a:rPr>
              <a:t> pulita in Europa</a:t>
            </a:r>
            <a:endParaRPr lang="it-IT" sz="3200" dirty="0"/>
          </a:p>
        </p:txBody>
      </p:sp>
      <p:sp>
        <p:nvSpPr>
          <p:cNvPr id="3" name="Segnaposto contenuto 2"/>
          <p:cNvSpPr>
            <a:spLocks noGrp="1"/>
          </p:cNvSpPr>
          <p:nvPr>
            <p:ph idx="1"/>
          </p:nvPr>
        </p:nvSpPr>
        <p:spPr/>
        <p:txBody>
          <a:bodyPr>
            <a:normAutofit fontScale="77500" lnSpcReduction="20000"/>
          </a:bodyPr>
          <a:lstStyle/>
          <a:p>
            <a:pPr algn="just"/>
            <a:r>
              <a:rPr lang="it-IT" dirty="0" smtClean="0"/>
              <a:t>c) ottenere informazioni sulla </a:t>
            </a:r>
            <a:r>
              <a:rPr lang="it-IT" dirty="0" err="1" smtClean="0"/>
              <a:t>qualita'</a:t>
            </a:r>
            <a:r>
              <a:rPr lang="it-IT" dirty="0" smtClean="0"/>
              <a:t> dell'aria ambiente come base per individuare le misure da adottare per contrastare l'inquinamento e gli effetti nocivi dell'inquinamento sulla salute umana e sull'ambiente e per monitorare le tendenze a lungo termine, </a:t>
            </a:r>
            <a:r>
              <a:rPr lang="it-IT" dirty="0" err="1" smtClean="0"/>
              <a:t>nonche</a:t>
            </a:r>
            <a:r>
              <a:rPr lang="it-IT" dirty="0" smtClean="0"/>
              <a:t>' i miglioramenti dovuti alle misure adottate; </a:t>
            </a:r>
          </a:p>
          <a:p>
            <a:pPr algn="just"/>
            <a:r>
              <a:rPr lang="it-IT" dirty="0" smtClean="0"/>
              <a:t>d) mantenere la </a:t>
            </a:r>
            <a:r>
              <a:rPr lang="it-IT" dirty="0" err="1" smtClean="0"/>
              <a:t>qualita'</a:t>
            </a:r>
            <a:r>
              <a:rPr lang="it-IT" dirty="0" smtClean="0"/>
              <a:t> dell'aria ambiente, laddove buona, e migliorarla negli altri casi; </a:t>
            </a:r>
          </a:p>
          <a:p>
            <a:pPr algn="just"/>
            <a:r>
              <a:rPr lang="it-IT" dirty="0" smtClean="0"/>
              <a:t>e) garantire al pubblico le informazioni sulla </a:t>
            </a:r>
            <a:r>
              <a:rPr lang="it-IT" dirty="0" err="1" smtClean="0"/>
              <a:t>qualita'</a:t>
            </a:r>
            <a:r>
              <a:rPr lang="it-IT" dirty="0" smtClean="0"/>
              <a:t> dell'aria ambiente; </a:t>
            </a:r>
          </a:p>
          <a:p>
            <a:pPr algn="just"/>
            <a:r>
              <a:rPr lang="it-IT" dirty="0" smtClean="0"/>
              <a:t>f) realizzare una migliore cooperazione tra gli Stati dell'Unione europea in materia di inquinamento atmosferico. </a:t>
            </a:r>
          </a:p>
          <a:p>
            <a:endParaRPr lang="it-IT" dirty="0"/>
          </a:p>
        </p:txBody>
      </p:sp>
    </p:spTree>
    <p:extLst>
      <p:ext uri="{BB962C8B-B14F-4D97-AF65-F5344CB8AC3E}">
        <p14:creationId xmlns:p14="http://schemas.microsoft.com/office/powerpoint/2010/main" val="31730466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marL="0" indent="0" algn="just">
              <a:lnSpc>
                <a:spcPct val="90000"/>
              </a:lnSpc>
              <a:buFontTx/>
              <a:buNone/>
            </a:pPr>
            <a:r>
              <a:rPr lang="it-IT" dirty="0" smtClean="0"/>
              <a:t>Le finalità del decreto riguardano:</a:t>
            </a:r>
          </a:p>
          <a:p>
            <a:pPr marL="0" indent="0" algn="just">
              <a:lnSpc>
                <a:spcPct val="90000"/>
              </a:lnSpc>
            </a:pPr>
            <a:r>
              <a:rPr lang="it-IT" dirty="0" smtClean="0"/>
              <a:t> la fissazione di obiettivi per la qualità dell’aria;</a:t>
            </a:r>
          </a:p>
          <a:p>
            <a:pPr marL="0" indent="0" algn="just">
              <a:lnSpc>
                <a:spcPct val="90000"/>
              </a:lnSpc>
            </a:pPr>
            <a:r>
              <a:rPr lang="it-IT" dirty="0" smtClean="0"/>
              <a:t> la valutazione di tale qualità secondo criteri comuni in ambito nazionale;</a:t>
            </a:r>
          </a:p>
          <a:p>
            <a:pPr marL="0" indent="0" algn="just">
              <a:lnSpc>
                <a:spcPct val="90000"/>
              </a:lnSpc>
            </a:pPr>
            <a:r>
              <a:rPr lang="it-IT" dirty="0" smtClean="0"/>
              <a:t> il reperimento e la diffusione delle relative informazioni;</a:t>
            </a:r>
          </a:p>
          <a:p>
            <a:pPr marL="0" indent="0" algn="just">
              <a:lnSpc>
                <a:spcPct val="90000"/>
              </a:lnSpc>
            </a:pPr>
            <a:r>
              <a:rPr lang="it-IT" dirty="0" smtClean="0"/>
              <a:t> il miglioramento della qualità dell’aria o il mantenimento ove sia già buona.</a:t>
            </a:r>
          </a:p>
          <a:p>
            <a:pPr marL="0" indent="0" algn="just">
              <a:lnSpc>
                <a:spcPct val="90000"/>
              </a:lnSpc>
            </a:pPr>
            <a:endParaRPr lang="it-IT" dirty="0" smtClean="0"/>
          </a:p>
          <a:p>
            <a:pPr marL="0" indent="0" algn="just">
              <a:lnSpc>
                <a:spcPct val="90000"/>
              </a:lnSpc>
              <a:buFontTx/>
              <a:buNone/>
            </a:pPr>
            <a:r>
              <a:rPr lang="it-IT" dirty="0" smtClean="0"/>
              <a:t>Le competenze sono distribuite a diversi livelli in modo che le misure adottate garantiscano un approccio integrato per la protezione ambientale e non comportino effetti negativi negli altri Stati.</a:t>
            </a:r>
          </a:p>
          <a:p>
            <a:endParaRPr lang="it-IT" dirty="0"/>
          </a:p>
        </p:txBody>
      </p:sp>
    </p:spTree>
    <p:extLst>
      <p:ext uri="{BB962C8B-B14F-4D97-AF65-F5344CB8AC3E}">
        <p14:creationId xmlns:p14="http://schemas.microsoft.com/office/powerpoint/2010/main" val="1019863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lstStyle/>
          <a:p>
            <a:r>
              <a:rPr lang="it-IT" dirty="0" smtClean="0"/>
              <a:t>Cause antropiche: industria.</a:t>
            </a:r>
          </a:p>
          <a:p>
            <a:pPr lvl="1"/>
            <a:r>
              <a:rPr lang="it-IT" dirty="0" smtClean="0"/>
              <a:t>Sviluppo economico</a:t>
            </a:r>
          </a:p>
          <a:p>
            <a:pPr lvl="1"/>
            <a:r>
              <a:rPr lang="it-IT" dirty="0" smtClean="0"/>
              <a:t>Composizione del tessuto industriale</a:t>
            </a:r>
          </a:p>
          <a:p>
            <a:pPr lvl="1"/>
            <a:r>
              <a:rPr lang="it-IT" dirty="0" smtClean="0"/>
              <a:t>Modalità dei trasporti</a:t>
            </a:r>
          </a:p>
          <a:p>
            <a:pPr lvl="1"/>
            <a:r>
              <a:rPr lang="it-IT" dirty="0" smtClean="0"/>
              <a:t>Stile di vita degli abitanti</a:t>
            </a:r>
          </a:p>
        </p:txBody>
      </p:sp>
    </p:spTree>
    <p:extLst>
      <p:ext uri="{BB962C8B-B14F-4D97-AF65-F5344CB8AC3E}">
        <p14:creationId xmlns:p14="http://schemas.microsoft.com/office/powerpoint/2010/main" val="7904268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dirty="0"/>
              <a:t>L’elevata presenza di polveri fini nell’aria delle città (PM10), è ancora oggi uno dei </a:t>
            </a:r>
            <a:r>
              <a:rPr lang="it-IT" dirty="0" smtClean="0"/>
              <a:t>problemi principali </a:t>
            </a:r>
            <a:r>
              <a:rPr lang="it-IT" dirty="0"/>
              <a:t>per quanto riguarda l’inquinamento atmosferico. Il Decreto Legislativo 155/2010 </a:t>
            </a:r>
            <a:r>
              <a:rPr lang="it-IT" dirty="0" smtClean="0"/>
              <a:t>pone come </a:t>
            </a:r>
            <a:r>
              <a:rPr lang="it-IT" dirty="0"/>
              <a:t>limite per la concentrazione di PM10 il valore di 50 </a:t>
            </a:r>
            <a:r>
              <a:rPr lang="it-IT" dirty="0" err="1"/>
              <a:t>μg</a:t>
            </a:r>
            <a:r>
              <a:rPr lang="it-IT" dirty="0"/>
              <a:t>/m3 come media giornaliera da </a:t>
            </a:r>
            <a:r>
              <a:rPr lang="it-IT" dirty="0" smtClean="0"/>
              <a:t>non superare </a:t>
            </a:r>
            <a:r>
              <a:rPr lang="it-IT" dirty="0"/>
              <a:t>per più di 35 volte in un anno.</a:t>
            </a:r>
          </a:p>
        </p:txBody>
      </p:sp>
    </p:spTree>
    <p:extLst>
      <p:ext uri="{BB962C8B-B14F-4D97-AF65-F5344CB8AC3E}">
        <p14:creationId xmlns:p14="http://schemas.microsoft.com/office/powerpoint/2010/main" val="19777218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476672"/>
            <a:ext cx="8208912" cy="5649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7758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8424936" cy="5577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8400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457200" y="692696"/>
            <a:ext cx="8229600" cy="5433467"/>
          </a:xfrm>
        </p:spPr>
        <p:txBody>
          <a:bodyPr/>
          <a:lstStyle/>
          <a:p>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1676400"/>
            <a:ext cx="7848872" cy="4272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46475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95413"/>
            <a:ext cx="9036496" cy="4985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08465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lgn="just"/>
            <a:r>
              <a:rPr lang="it-IT" dirty="0"/>
              <a:t>Oltre al PM10, con l’entrata in vigore del Decreto legislativo 155/2010 le città sono obbligate </a:t>
            </a:r>
            <a:r>
              <a:rPr lang="it-IT" dirty="0" smtClean="0"/>
              <a:t>a monitorare </a:t>
            </a:r>
            <a:r>
              <a:rPr lang="it-IT" dirty="0"/>
              <a:t>anche la frazione più leggera e più pericolosa delle polveri, ovvero il PM2,5 (</a:t>
            </a:r>
            <a:r>
              <a:rPr lang="it-IT" dirty="0" smtClean="0"/>
              <a:t>il particolato </a:t>
            </a:r>
            <a:r>
              <a:rPr lang="it-IT" dirty="0"/>
              <a:t>costituito da particelle con diametro inferiore ai 2,5 micron). Dal 2011 in </a:t>
            </a:r>
            <a:r>
              <a:rPr lang="it-IT" dirty="0" smtClean="0"/>
              <a:t>particolare, questo </a:t>
            </a:r>
            <a:r>
              <a:rPr lang="it-IT" dirty="0"/>
              <a:t>monitoraggio è diventato obbligatorio ed è entrato in vigore il decreto che fissa al 2015 </a:t>
            </a:r>
            <a:r>
              <a:rPr lang="it-IT" dirty="0" smtClean="0"/>
              <a:t>il raggiungimento </a:t>
            </a:r>
            <a:r>
              <a:rPr lang="it-IT" dirty="0"/>
              <a:t>del valore obiettivo di 25 </a:t>
            </a:r>
            <a:r>
              <a:rPr lang="it-IT" dirty="0" err="1"/>
              <a:t>μg</a:t>
            </a:r>
            <a:r>
              <a:rPr lang="it-IT" dirty="0"/>
              <a:t>/m3 </a:t>
            </a:r>
            <a:r>
              <a:rPr lang="it-IT" dirty="0" smtClean="0"/>
              <a:t>come </a:t>
            </a:r>
            <a:r>
              <a:rPr lang="it-IT" dirty="0"/>
              <a:t>limite medio annuo.</a:t>
            </a:r>
          </a:p>
        </p:txBody>
      </p:sp>
    </p:spTree>
    <p:extLst>
      <p:ext uri="{BB962C8B-B14F-4D97-AF65-F5344CB8AC3E}">
        <p14:creationId xmlns:p14="http://schemas.microsoft.com/office/powerpoint/2010/main" val="9280001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96752"/>
            <a:ext cx="8352928"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7304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Inquinanti primari: immessi nell’ambiente direttamente da una sorgente. </a:t>
            </a:r>
          </a:p>
          <a:p>
            <a:pPr lvl="1" algn="just"/>
            <a:r>
              <a:rPr lang="it-IT" dirty="0" smtClean="0"/>
              <a:t>Monossido di carbonio: combustione di combustibili organici (traffico veicolare)</a:t>
            </a:r>
          </a:p>
          <a:p>
            <a:pPr marL="457200" lvl="1" indent="0" algn="just">
              <a:buNone/>
            </a:pPr>
            <a:endParaRPr lang="it-IT" dirty="0"/>
          </a:p>
          <a:p>
            <a:pPr algn="just"/>
            <a:r>
              <a:rPr lang="it-IT" dirty="0"/>
              <a:t>Inquinanti </a:t>
            </a:r>
            <a:r>
              <a:rPr lang="it-IT" dirty="0" smtClean="0"/>
              <a:t>secondari: reazioni fra inquinanti primari emessi da diverse fonti.</a:t>
            </a:r>
            <a:endParaRPr lang="it-IT" dirty="0"/>
          </a:p>
          <a:p>
            <a:pPr lvl="1" algn="just"/>
            <a:r>
              <a:rPr lang="it-IT" dirty="0" smtClean="0"/>
              <a:t>Ozono: a livello del suolo è un agente inquinante, reazione di inquinanti primari in condizioni climatiche caratterizzate da forte radiazione solare e temperatura elevata. Tossico. </a:t>
            </a:r>
            <a:endParaRPr lang="it-IT" dirty="0"/>
          </a:p>
          <a:p>
            <a:pPr marL="457200" lvl="1" indent="0">
              <a:buNone/>
            </a:pPr>
            <a:endParaRPr lang="it-IT" dirty="0"/>
          </a:p>
          <a:p>
            <a:pPr lvl="1"/>
            <a:endParaRPr lang="it-IT" dirty="0" smtClean="0"/>
          </a:p>
        </p:txBody>
      </p:sp>
    </p:spTree>
    <p:extLst>
      <p:ext uri="{BB962C8B-B14F-4D97-AF65-F5344CB8AC3E}">
        <p14:creationId xmlns:p14="http://schemas.microsoft.com/office/powerpoint/2010/main" val="268435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normAutofit/>
          </a:bodyPr>
          <a:lstStyle/>
          <a:p>
            <a:pPr marL="457200" lvl="1" indent="0" algn="just">
              <a:buNone/>
            </a:pPr>
            <a:r>
              <a:rPr lang="it-IT" dirty="0" smtClean="0"/>
              <a:t>Fenomeno transfrontaliero: non conosce confini. </a:t>
            </a:r>
          </a:p>
          <a:p>
            <a:pPr marL="457200" lvl="1" indent="0" algn="just">
              <a:buNone/>
            </a:pPr>
            <a:endParaRPr lang="it-IT" dirty="0" smtClean="0"/>
          </a:p>
          <a:p>
            <a:pPr marL="457200" lvl="1" indent="0" algn="just">
              <a:buNone/>
            </a:pPr>
            <a:r>
              <a:rPr lang="it-IT" dirty="0" smtClean="0"/>
              <a:t>Monitoraggio: sia in fase di emissione (camino) sia nell’ambiente esterno (qualità dell’aria). </a:t>
            </a:r>
            <a:endParaRPr lang="it-IT" dirty="0"/>
          </a:p>
          <a:p>
            <a:pPr lvl="1" algn="just"/>
            <a:endParaRPr lang="it-IT" dirty="0" smtClean="0"/>
          </a:p>
        </p:txBody>
      </p:sp>
    </p:spTree>
    <p:extLst>
      <p:ext uri="{BB962C8B-B14F-4D97-AF65-F5344CB8AC3E}">
        <p14:creationId xmlns:p14="http://schemas.microsoft.com/office/powerpoint/2010/main" val="187821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INQUINAMENTO ATMOSFERICO</a:t>
            </a:r>
          </a:p>
        </p:txBody>
      </p:sp>
      <p:sp>
        <p:nvSpPr>
          <p:cNvPr id="72707" name="Rectangle 3"/>
          <p:cNvSpPr>
            <a:spLocks noGrp="1" noChangeArrowheads="1"/>
          </p:cNvSpPr>
          <p:nvPr>
            <p:ph type="body" idx="1"/>
          </p:nvPr>
        </p:nvSpPr>
        <p:spPr/>
        <p:txBody>
          <a:bodyPr/>
          <a:lstStyle/>
          <a:p>
            <a:pPr marL="0" indent="0" algn="just">
              <a:buFontTx/>
              <a:buNone/>
            </a:pPr>
            <a:r>
              <a:rPr lang="it-IT" sz="2800" dirty="0"/>
              <a:t>L’inquinamento atmosferico è cronologicamente il primo settore nel quale si è intervenuti con una specifica legge ambientale, la legge n. 615 del 13 luglio 1966, recante “Provvedimenti contro l’inquinamento atmosferico”.</a:t>
            </a:r>
          </a:p>
          <a:p>
            <a:pPr marL="0" indent="0" algn="just">
              <a:buFontTx/>
              <a:buNone/>
            </a:pPr>
            <a:endParaRPr lang="it-IT" sz="2800" dirty="0"/>
          </a:p>
          <a:p>
            <a:pPr marL="0" indent="0" algn="just">
              <a:buFontTx/>
              <a:buNone/>
            </a:pPr>
            <a:r>
              <a:rPr lang="it-IT" sz="2800" dirty="0"/>
              <a:t>Prima di tale legge erano presenti altre disposizioni di tutela, ma mirate soprattutto agli aspetti sanitari.</a:t>
            </a:r>
          </a:p>
          <a:p>
            <a:pPr marL="0" indent="0" algn="just">
              <a:buFontTx/>
              <a:buNone/>
            </a:pPr>
            <a:endParaRPr lang="it-IT" sz="2800" dirty="0"/>
          </a:p>
        </p:txBody>
      </p:sp>
    </p:spTree>
    <p:extLst>
      <p:ext uri="{BB962C8B-B14F-4D97-AF65-F5344CB8AC3E}">
        <p14:creationId xmlns:p14="http://schemas.microsoft.com/office/powerpoint/2010/main" val="58835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Testo Unico delle Leggi Sanitarie</a:t>
            </a:r>
          </a:p>
        </p:txBody>
      </p:sp>
      <p:sp>
        <p:nvSpPr>
          <p:cNvPr id="76803" name="Rectangle 3"/>
          <p:cNvSpPr>
            <a:spLocks noGrp="1" noChangeArrowheads="1"/>
          </p:cNvSpPr>
          <p:nvPr>
            <p:ph type="body" idx="1"/>
          </p:nvPr>
        </p:nvSpPr>
        <p:spPr/>
        <p:txBody>
          <a:bodyPr/>
          <a:lstStyle/>
          <a:p>
            <a:pPr marL="0" indent="0" algn="just">
              <a:lnSpc>
                <a:spcPct val="80000"/>
              </a:lnSpc>
              <a:buFontTx/>
              <a:buNone/>
            </a:pPr>
            <a:r>
              <a:rPr lang="it-IT" sz="2400" dirty="0"/>
              <a:t>Gli artt. 216 e 217 del R.D. n. 1265 del 1934 Testo Unico delle Leggi Sanitarie (TULS), si occupavano, e si occupano tuttora, delle “lavorazioni insalubri” suddividendo in due classi le fabbriche che producono vapori, gas o altre esalazioni che possono risultare pericolose per la salute umana. </a:t>
            </a:r>
          </a:p>
          <a:p>
            <a:pPr marL="0" indent="0" algn="just">
              <a:lnSpc>
                <a:spcPct val="80000"/>
              </a:lnSpc>
              <a:buFontTx/>
              <a:buNone/>
            </a:pPr>
            <a:endParaRPr lang="it-IT" sz="2400" dirty="0"/>
          </a:p>
          <a:p>
            <a:pPr marL="0" indent="0" algn="just">
              <a:lnSpc>
                <a:spcPct val="80000"/>
              </a:lnSpc>
              <a:buFontTx/>
              <a:buNone/>
            </a:pPr>
            <a:r>
              <a:rPr lang="it-IT" sz="2400" dirty="0"/>
              <a:t>Nella prima classe sono inserite le fabbriche che devono essere isolate dai centri abitati.</a:t>
            </a:r>
          </a:p>
          <a:p>
            <a:pPr marL="0" indent="0" algn="just">
              <a:lnSpc>
                <a:spcPct val="80000"/>
              </a:lnSpc>
              <a:buFontTx/>
              <a:buNone/>
            </a:pPr>
            <a:endParaRPr lang="it-IT" sz="2400" dirty="0"/>
          </a:p>
          <a:p>
            <a:pPr marL="0" indent="0" algn="just">
              <a:lnSpc>
                <a:spcPct val="80000"/>
              </a:lnSpc>
              <a:buFontTx/>
              <a:buNone/>
            </a:pPr>
            <a:r>
              <a:rPr lang="it-IT" sz="2400" dirty="0"/>
              <a:t>Nella seconda classe sono inserite quelle che devono essere soggette a speciali cautele per l’incolumità delle abitazioni limitrofe.  </a:t>
            </a:r>
          </a:p>
          <a:p>
            <a:pPr marL="0" indent="0" algn="just">
              <a:lnSpc>
                <a:spcPct val="80000"/>
              </a:lnSpc>
              <a:buFontTx/>
              <a:buNone/>
            </a:pPr>
            <a:endParaRPr lang="it-IT" sz="2400" dirty="0"/>
          </a:p>
        </p:txBody>
      </p:sp>
    </p:spTree>
    <p:extLst>
      <p:ext uri="{BB962C8B-B14F-4D97-AF65-F5344CB8AC3E}">
        <p14:creationId xmlns:p14="http://schemas.microsoft.com/office/powerpoint/2010/main" val="377824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Testo Unico delle Leggi Sanitarie</a:t>
            </a:r>
            <a:endParaRPr lang="it-IT" dirty="0"/>
          </a:p>
        </p:txBody>
      </p:sp>
      <p:sp>
        <p:nvSpPr>
          <p:cNvPr id="77827" name="Rectangle 3"/>
          <p:cNvSpPr>
            <a:spLocks noGrp="1" noChangeArrowheads="1"/>
          </p:cNvSpPr>
          <p:nvPr>
            <p:ph type="body" idx="1"/>
          </p:nvPr>
        </p:nvSpPr>
        <p:spPr/>
        <p:txBody>
          <a:bodyPr/>
          <a:lstStyle/>
          <a:p>
            <a:pPr marL="0" indent="0" algn="just">
              <a:buFontTx/>
              <a:buNone/>
            </a:pPr>
            <a:r>
              <a:rPr lang="it-IT" sz="2800" dirty="0"/>
              <a:t>L’obiettivo di tale normativa quindi non è la protezione dell’ambiente, ma la salvaguardia dei cittadini.</a:t>
            </a:r>
          </a:p>
          <a:p>
            <a:pPr marL="0" indent="0" algn="just">
              <a:buFontTx/>
              <a:buNone/>
            </a:pPr>
            <a:endParaRPr lang="it-IT" sz="2800" dirty="0"/>
          </a:p>
          <a:p>
            <a:pPr marL="0" indent="0" algn="just">
              <a:buFontTx/>
              <a:buNone/>
            </a:pPr>
            <a:r>
              <a:rPr lang="it-IT" sz="2800" dirty="0"/>
              <a:t>Quando gas, esalazioni, rifiuti solidi o liquidi, scarichi possono costituire un pericolo o creare un danno, l’amministrazione competente può prescrivere norme di tutela della salute pubblica.</a:t>
            </a:r>
          </a:p>
          <a:p>
            <a:pPr marL="0" indent="0" algn="just">
              <a:buFontTx/>
              <a:buNone/>
            </a:pPr>
            <a:r>
              <a:rPr lang="it-IT" sz="2800" dirty="0"/>
              <a:t> </a:t>
            </a:r>
          </a:p>
        </p:txBody>
      </p:sp>
    </p:spTree>
    <p:extLst>
      <p:ext uri="{BB962C8B-B14F-4D97-AF65-F5344CB8AC3E}">
        <p14:creationId xmlns:p14="http://schemas.microsoft.com/office/powerpoint/2010/main" val="16668571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3236</Words>
  <Application>Microsoft Office PowerPoint</Application>
  <PresentationFormat>Presentazione su schermo (4:3)</PresentationFormat>
  <Paragraphs>204</Paragraphs>
  <Slides>46</Slides>
  <Notes>0</Notes>
  <HiddenSlides>0</HiddenSlides>
  <MMClips>0</MMClips>
  <ScaleCrop>false</ScaleCrop>
  <HeadingPairs>
    <vt:vector size="4" baseType="variant">
      <vt:variant>
        <vt:lpstr>Tema</vt:lpstr>
      </vt:variant>
      <vt:variant>
        <vt:i4>1</vt:i4>
      </vt:variant>
      <vt:variant>
        <vt:lpstr>Titoli diapositive</vt:lpstr>
      </vt:variant>
      <vt:variant>
        <vt:i4>46</vt:i4>
      </vt:variant>
    </vt:vector>
  </HeadingPairs>
  <TitlesOfParts>
    <vt:vector size="47" baseType="lpstr">
      <vt:lpstr>Tema di Office</vt:lpstr>
      <vt:lpstr>La tutela dall’inquinamento atmosferico</vt:lpstr>
      <vt:lpstr>INQUINAMENTO ATMOSFERICO</vt:lpstr>
      <vt:lpstr>INQUINAMENTO ATMOSFERICO</vt:lpstr>
      <vt:lpstr>INQUINAMENTO ATMOSFERICO</vt:lpstr>
      <vt:lpstr>INQUINAMENTO ATMOSFERICO</vt:lpstr>
      <vt:lpstr>INQUINAMENTO ATMOSFERICO</vt:lpstr>
      <vt:lpstr>INQUINAMENTO ATMOSFERICO</vt:lpstr>
      <vt:lpstr>Testo Unico delle Leggi Sanitarie</vt:lpstr>
      <vt:lpstr>Testo Unico delle Leggi Sanitarie</vt:lpstr>
      <vt:lpstr>Art. 674 c.p.</vt:lpstr>
      <vt:lpstr>Art. 844 c.c.</vt:lpstr>
      <vt:lpstr>Legge n. 615/1966</vt:lpstr>
      <vt:lpstr>DPR n. 203 del 24 maggio 1988 </vt:lpstr>
      <vt:lpstr>DPR n. 203 del 24 maggio 1988 </vt:lpstr>
      <vt:lpstr>D.Lgs. n. 152/2006</vt:lpstr>
      <vt:lpstr>INQUINAMENTO ATMOSFERICO</vt:lpstr>
      <vt:lpstr>INQUINAMENTO ATMOSFERICO</vt:lpstr>
      <vt:lpstr>Titolo I: prevenzione e limitazione delle emissioni in atmosfera di impianti e attività – Campo di applicazione</vt:lpstr>
      <vt:lpstr>Definizioni</vt:lpstr>
      <vt:lpstr>Definizioni</vt:lpstr>
      <vt:lpstr>Definizioni</vt:lpstr>
      <vt:lpstr>Presentazione standard di PowerPoint</vt:lpstr>
      <vt:lpstr>Autorizzazione alle emissioni in atmosfera per gli stabilimenti. </vt:lpstr>
      <vt:lpstr>Presentazione standard di PowerPoint</vt:lpstr>
      <vt:lpstr>Presentazione standard di PowerPoint</vt:lpstr>
      <vt:lpstr>Presentazione standard di PowerPoint</vt:lpstr>
      <vt:lpstr>Art. 270</vt:lpstr>
      <vt:lpstr>Presentazione standard di PowerPoint</vt:lpstr>
      <vt:lpstr>Art. 272</vt:lpstr>
      <vt:lpstr>Art. 272</vt:lpstr>
      <vt:lpstr>Titolo II: impianti termici civili – campo di applicazione. </vt:lpstr>
      <vt:lpstr>Titolo II: impianti termici civili</vt:lpstr>
      <vt:lpstr>Titolo III: combustibili</vt:lpstr>
      <vt:lpstr>Titolo III: combustibili</vt:lpstr>
      <vt:lpstr>Titolo III: combustibili</vt:lpstr>
      <vt:lpstr>Titolo III: combustibili</vt:lpstr>
      <vt:lpstr>D.Lgs 155 2010 - qualita' dell'aria ambiente e per un'aria piu' pulita in Europa</vt:lpstr>
      <vt:lpstr>D.Lgs 155 2010 - qualita' dell'aria ambiente e per un'aria piu' pulita in Europa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dc:creator>
  <cp:lastModifiedBy>principale</cp:lastModifiedBy>
  <cp:revision>59</cp:revision>
  <dcterms:created xsi:type="dcterms:W3CDTF">2012-04-21T11:50:32Z</dcterms:created>
  <dcterms:modified xsi:type="dcterms:W3CDTF">2014-04-01T11:15:19Z</dcterms:modified>
</cp:coreProperties>
</file>